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8" r:id="rId3"/>
    <p:sldId id="259" r:id="rId4"/>
    <p:sldId id="260" r:id="rId5"/>
    <p:sldId id="276" r:id="rId6"/>
    <p:sldId id="270" r:id="rId7"/>
    <p:sldId id="271" r:id="rId8"/>
    <p:sldId id="274" r:id="rId9"/>
    <p:sldId id="275" r:id="rId10"/>
    <p:sldId id="257" r:id="rId11"/>
    <p:sldId id="258" r:id="rId12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3646" autoAdjust="0"/>
  </p:normalViewPr>
  <p:slideViewPr>
    <p:cSldViewPr snapToGrid="0" snapToObjects="1">
      <p:cViewPr varScale="1">
        <p:scale>
          <a:sx n="64" d="100"/>
          <a:sy n="64" d="100"/>
        </p:scale>
        <p:origin x="168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 err="1"/>
              <a:t>Desbalanceo</a:t>
            </a:r>
            <a:r>
              <a:rPr lang="en-US" sz="2800" dirty="0"/>
              <a:t> de </a:t>
            </a:r>
            <a:r>
              <a:rPr lang="en-US" sz="2800" dirty="0" err="1"/>
              <a:t>clases</a:t>
            </a:r>
            <a:endParaRPr lang="en-US" sz="28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pattFill prst="ltUpDiag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C7A8-4FA5-BDAB-C39A115EBD76}"/>
              </c:ext>
            </c:extLst>
          </c:dPt>
          <c:dPt>
            <c:idx val="1"/>
            <c:bubble3D val="0"/>
            <c:spPr>
              <a:pattFill prst="ltUpDiag">
                <a:fgClr>
                  <a:schemeClr val="accent2"/>
                </a:fgClr>
                <a:bgClr>
                  <a:schemeClr val="accent2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2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C7A8-4FA5-BDAB-C39A115EBD76}"/>
              </c:ext>
            </c:extLst>
          </c:dPt>
          <c:cat>
            <c:strRef>
              <c:f>Hoja1!$A$2:$A$3</c:f>
              <c:strCache>
                <c:ptCount val="2"/>
                <c:pt idx="0">
                  <c:v>Clase Baja</c:v>
                </c:pt>
                <c:pt idx="1">
                  <c:v>Clase Alta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3E-437D-B838-4685791CA8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69D149-448B-1F46-A9D0-ED57D1534FD9}" type="datetimeFigureOut">
              <a:rPr lang="es-ES_tradnl" smtClean="0"/>
              <a:pPr/>
              <a:t>12/04/2018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E9E028-603C-6547-B7D8-D91062F0B55A}" type="slidenum">
              <a:rPr lang="es-ES_tradnl" smtClean="0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11602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9E028-603C-6547-B7D8-D91062F0B55A}" type="slidenum">
              <a:rPr lang="es-ES_tradnl" smtClean="0"/>
              <a:pPr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52663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9E028-603C-6547-B7D8-D91062F0B55A}" type="slidenum">
              <a:rPr lang="es-ES_tradnl" smtClean="0"/>
              <a:pPr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98492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3E9D-DD6E-A944-B253-EF9A71BE8F26}" type="datetimeFigureOut">
              <a:rPr lang="es-ES_tradnl" smtClean="0"/>
              <a:pPr/>
              <a:t>12/04/2018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6FB0-7299-CE4B-BF47-C9BF74F65EF3}" type="slidenum">
              <a:rPr lang="es-ES_tradnl" smtClean="0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14039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3E9D-DD6E-A944-B253-EF9A71BE8F26}" type="datetimeFigureOut">
              <a:rPr lang="es-ES_tradnl" smtClean="0"/>
              <a:pPr/>
              <a:t>12/04/2018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6FB0-7299-CE4B-BF47-C9BF74F65EF3}" type="slidenum">
              <a:rPr lang="es-ES_tradnl" smtClean="0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99584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3E9D-DD6E-A944-B253-EF9A71BE8F26}" type="datetimeFigureOut">
              <a:rPr lang="es-ES_tradnl" smtClean="0"/>
              <a:pPr/>
              <a:t>12/04/2018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6FB0-7299-CE4B-BF47-C9BF74F65EF3}" type="slidenum">
              <a:rPr lang="es-ES_tradnl" smtClean="0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44984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3E9D-DD6E-A944-B253-EF9A71BE8F26}" type="datetimeFigureOut">
              <a:rPr lang="es-ES_tradnl" smtClean="0"/>
              <a:pPr/>
              <a:t>12/04/2018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6FB0-7299-CE4B-BF47-C9BF74F65EF3}" type="slidenum">
              <a:rPr lang="es-ES_tradnl" smtClean="0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44316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3E9D-DD6E-A944-B253-EF9A71BE8F26}" type="datetimeFigureOut">
              <a:rPr lang="es-ES_tradnl" smtClean="0"/>
              <a:pPr/>
              <a:t>12/04/2018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6FB0-7299-CE4B-BF47-C9BF74F65EF3}" type="slidenum">
              <a:rPr lang="es-ES_tradnl" smtClean="0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64254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3E9D-DD6E-A944-B253-EF9A71BE8F26}" type="datetimeFigureOut">
              <a:rPr lang="es-ES_tradnl" smtClean="0"/>
              <a:pPr/>
              <a:t>12/04/2018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6FB0-7299-CE4B-BF47-C9BF74F65EF3}" type="slidenum">
              <a:rPr lang="es-ES_tradnl" smtClean="0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06102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3E9D-DD6E-A944-B253-EF9A71BE8F26}" type="datetimeFigureOut">
              <a:rPr lang="es-ES_tradnl" smtClean="0"/>
              <a:pPr/>
              <a:t>12/04/2018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6FB0-7299-CE4B-BF47-C9BF74F65EF3}" type="slidenum">
              <a:rPr lang="es-ES_tradnl" smtClean="0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61230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3E9D-DD6E-A944-B253-EF9A71BE8F26}" type="datetimeFigureOut">
              <a:rPr lang="es-ES_tradnl" smtClean="0"/>
              <a:pPr/>
              <a:t>12/04/2018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6FB0-7299-CE4B-BF47-C9BF74F65EF3}" type="slidenum">
              <a:rPr lang="es-ES_tradnl" smtClean="0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42342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3E9D-DD6E-A944-B253-EF9A71BE8F26}" type="datetimeFigureOut">
              <a:rPr lang="es-ES_tradnl" smtClean="0"/>
              <a:pPr/>
              <a:t>12/04/2018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6FB0-7299-CE4B-BF47-C9BF74F65EF3}" type="slidenum">
              <a:rPr lang="es-ES_tradnl" smtClean="0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23796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3E9D-DD6E-A944-B253-EF9A71BE8F26}" type="datetimeFigureOut">
              <a:rPr lang="es-ES_tradnl" smtClean="0"/>
              <a:pPr/>
              <a:t>12/04/2018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6FB0-7299-CE4B-BF47-C9BF74F65EF3}" type="slidenum">
              <a:rPr lang="es-ES_tradnl" smtClean="0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18404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3E9D-DD6E-A944-B253-EF9A71BE8F26}" type="datetimeFigureOut">
              <a:rPr lang="es-ES_tradnl" smtClean="0"/>
              <a:pPr/>
              <a:t>12/04/2018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6FB0-7299-CE4B-BF47-C9BF74F65EF3}" type="slidenum">
              <a:rPr lang="es-ES_tradnl" smtClean="0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8539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83E9D-DD6E-A944-B253-EF9A71BE8F26}" type="datetimeFigureOut">
              <a:rPr lang="es-ES_tradnl" smtClean="0"/>
              <a:pPr/>
              <a:t>12/04/2018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B6FB0-7299-CE4B-BF47-C9BF74F65EF3}" type="slidenum">
              <a:rPr lang="es-ES_tradnl" smtClean="0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36114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5" name="Picture 2" descr="C:\Users\mba58370\Desktop\PORTADA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6" name="5 CuadroTexto"/>
          <p:cNvSpPr txBox="1"/>
          <p:nvPr/>
        </p:nvSpPr>
        <p:spPr>
          <a:xfrm>
            <a:off x="3585029" y="362863"/>
            <a:ext cx="80699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000" dirty="0" err="1" smtClean="0">
                <a:solidFill>
                  <a:schemeClr val="accent3">
                    <a:lumMod val="50000"/>
                  </a:schemeClr>
                </a:solidFill>
              </a:rPr>
              <a:t>Salesforce</a:t>
            </a:r>
            <a:r>
              <a:rPr lang="es-ES_tradnl" sz="30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s-ES_tradnl" sz="3000" dirty="0" err="1" smtClean="0">
                <a:solidFill>
                  <a:schemeClr val="accent3">
                    <a:lumMod val="50000"/>
                  </a:schemeClr>
                </a:solidFill>
              </a:rPr>
              <a:t>Predictive</a:t>
            </a:r>
            <a:r>
              <a:rPr lang="es-ES_tradnl" sz="30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s-ES_tradnl" sz="3000" dirty="0" err="1" smtClean="0">
                <a:solidFill>
                  <a:schemeClr val="accent3">
                    <a:lumMod val="50000"/>
                  </a:schemeClr>
                </a:solidFill>
              </a:rPr>
              <a:t>Modelling</a:t>
            </a:r>
            <a:endParaRPr lang="es-ES_tradnl" sz="30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r"/>
            <a:r>
              <a:rPr lang="es-ES_tradnl" sz="3000" b="1" dirty="0" smtClean="0">
                <a:solidFill>
                  <a:schemeClr val="accent3">
                    <a:lumMod val="50000"/>
                  </a:schemeClr>
                </a:solidFill>
              </a:rPr>
              <a:t>Equipo </a:t>
            </a:r>
            <a:r>
              <a:rPr lang="es-ES_tradnl" sz="3000" b="1" dirty="0" err="1" smtClean="0">
                <a:solidFill>
                  <a:schemeClr val="accent3">
                    <a:lumMod val="50000"/>
                  </a:schemeClr>
                </a:solidFill>
              </a:rPr>
              <a:t>WorkingData</a:t>
            </a:r>
            <a:endParaRPr lang="es-ES" sz="30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34425" y="5606713"/>
            <a:ext cx="257175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27569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CuadroTexto"/>
          <p:cNvSpPr txBox="1"/>
          <p:nvPr/>
        </p:nvSpPr>
        <p:spPr>
          <a:xfrm>
            <a:off x="480212" y="1007418"/>
            <a:ext cx="11240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000" b="1" dirty="0" smtClean="0"/>
              <a:t>Herramientas Utilizadas</a:t>
            </a:r>
          </a:p>
        </p:txBody>
      </p:sp>
      <p:sp>
        <p:nvSpPr>
          <p:cNvPr id="9" name="7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9185481" y="6356350"/>
            <a:ext cx="2743200" cy="365125"/>
          </a:xfrm>
        </p:spPr>
        <p:txBody>
          <a:bodyPr/>
          <a:lstStyle/>
          <a:p>
            <a:fld id="{25DB6FB0-7299-CE4B-BF47-C9BF74F65EF3}" type="slidenum">
              <a:rPr lang="es-ES_tradnl" sz="2000" smtClean="0"/>
              <a:pPr/>
              <a:t>10</a:t>
            </a:fld>
            <a:endParaRPr lang="es-ES_tradnl" sz="2000" dirty="0"/>
          </a:p>
        </p:txBody>
      </p:sp>
      <p:sp>
        <p:nvSpPr>
          <p:cNvPr id="10" name="7 Marcador de número de diapositiva"/>
          <p:cNvSpPr txBox="1">
            <a:spLocks/>
          </p:cNvSpPr>
          <p:nvPr/>
        </p:nvSpPr>
        <p:spPr>
          <a:xfrm>
            <a:off x="279606" y="6326187"/>
            <a:ext cx="20769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#UniversityHack</a:t>
            </a:r>
            <a:endParaRPr kumimoji="0" lang="es-ES_tradnl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1717439" y="71885"/>
            <a:ext cx="22766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000" b="1" dirty="0" err="1" smtClean="0">
                <a:solidFill>
                  <a:schemeClr val="accent3">
                    <a:lumMod val="50000"/>
                  </a:schemeClr>
                </a:solidFill>
              </a:rPr>
              <a:t>WorkingData</a:t>
            </a:r>
            <a:endParaRPr lang="es-ES" sz="30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026" name="Picture 2" descr="Resultado de imagen de pyth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559" y="3243927"/>
            <a:ext cx="1197846" cy="119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de pandas pyth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916" y="2335772"/>
            <a:ext cx="2991881" cy="59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de scikit lear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506" y="3050330"/>
            <a:ext cx="1506342" cy="150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de matplotli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680" y="4815204"/>
            <a:ext cx="2599580" cy="62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sultado de imagen de nump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036" y="3468761"/>
            <a:ext cx="1722131" cy="68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esultado de imagen de bokeh pyth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68" y="4597603"/>
            <a:ext cx="890075" cy="105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esultado de imagen de spotfir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06" y="2801756"/>
            <a:ext cx="3993798" cy="200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210" y="2304834"/>
            <a:ext cx="1869417" cy="71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04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mba58370\Desktop\CONTRAPORTADA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6732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CuadroTexto"/>
          <p:cNvSpPr txBox="1"/>
          <p:nvPr/>
        </p:nvSpPr>
        <p:spPr>
          <a:xfrm>
            <a:off x="475891" y="1007418"/>
            <a:ext cx="11240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000" b="1" dirty="0" smtClean="0"/>
              <a:t>¿Quiénes somos?</a:t>
            </a:r>
          </a:p>
        </p:txBody>
      </p:sp>
      <p:sp>
        <p:nvSpPr>
          <p:cNvPr id="9" name="7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9185481" y="6356350"/>
            <a:ext cx="2743200" cy="365125"/>
          </a:xfrm>
        </p:spPr>
        <p:txBody>
          <a:bodyPr/>
          <a:lstStyle/>
          <a:p>
            <a:fld id="{25DB6FB0-7299-CE4B-BF47-C9BF74F65EF3}" type="slidenum">
              <a:rPr lang="es-ES_tradnl" sz="2000" smtClean="0"/>
              <a:pPr/>
              <a:t>2</a:t>
            </a:fld>
            <a:endParaRPr lang="es-ES_tradnl" sz="2000" dirty="0"/>
          </a:p>
        </p:txBody>
      </p:sp>
      <p:sp>
        <p:nvSpPr>
          <p:cNvPr id="10" name="7 Marcador de número de diapositiva"/>
          <p:cNvSpPr txBox="1">
            <a:spLocks/>
          </p:cNvSpPr>
          <p:nvPr/>
        </p:nvSpPr>
        <p:spPr>
          <a:xfrm>
            <a:off x="279606" y="6326187"/>
            <a:ext cx="20769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#UniversityHack</a:t>
            </a:r>
            <a:endParaRPr kumimoji="0" lang="es-ES_tradnl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1717439" y="71885"/>
            <a:ext cx="22766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000" b="1" dirty="0" err="1" smtClean="0">
                <a:solidFill>
                  <a:schemeClr val="accent3">
                    <a:lumMod val="50000"/>
                  </a:schemeClr>
                </a:solidFill>
              </a:rPr>
              <a:t>WorkingData</a:t>
            </a:r>
            <a:endParaRPr lang="es-ES" sz="30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2" name="Grupo 1"/>
          <p:cNvGrpSpPr/>
          <p:nvPr/>
        </p:nvGrpSpPr>
        <p:grpSpPr>
          <a:xfrm>
            <a:off x="144549" y="1747212"/>
            <a:ext cx="11613304" cy="4271207"/>
            <a:chOff x="144549" y="1747212"/>
            <a:chExt cx="11613304" cy="4271207"/>
          </a:xfrm>
        </p:grpSpPr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984" y="1747212"/>
              <a:ext cx="2300778" cy="2398388"/>
            </a:xfrm>
            <a:prstGeom prst="rect">
              <a:avLst/>
            </a:prstGeom>
          </p:spPr>
        </p:pic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0782" y="1948746"/>
              <a:ext cx="2137715" cy="2137715"/>
            </a:xfrm>
            <a:prstGeom prst="rect">
              <a:avLst/>
            </a:prstGeom>
          </p:spPr>
        </p:pic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8503" y="1920701"/>
              <a:ext cx="2077052" cy="2051410"/>
            </a:xfrm>
            <a:prstGeom prst="rect">
              <a:avLst/>
            </a:prstGeom>
          </p:spPr>
        </p:pic>
        <p:sp>
          <p:nvSpPr>
            <p:cNvPr id="18" name="CuadroTexto 17"/>
            <p:cNvSpPr txBox="1"/>
            <p:nvPr/>
          </p:nvSpPr>
          <p:spPr>
            <a:xfrm>
              <a:off x="144549" y="4145600"/>
              <a:ext cx="404164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000" b="1" dirty="0" smtClean="0"/>
                <a:t>DAVID JIMÉNEZ PAREDES</a:t>
              </a:r>
              <a:endParaRPr lang="es-ES" sz="3200" dirty="0"/>
            </a:p>
          </p:txBody>
        </p:sp>
        <p:pic>
          <p:nvPicPr>
            <p:cNvPr id="19" name="Imagen 1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931" y="5281116"/>
              <a:ext cx="2463327" cy="381066"/>
            </a:xfrm>
            <a:prstGeom prst="rect">
              <a:avLst/>
            </a:prstGeom>
          </p:spPr>
        </p:pic>
        <p:sp>
          <p:nvSpPr>
            <p:cNvPr id="23" name="CuadroTexto 22"/>
            <p:cNvSpPr txBox="1"/>
            <p:nvPr/>
          </p:nvSpPr>
          <p:spPr>
            <a:xfrm>
              <a:off x="4048815" y="4016047"/>
              <a:ext cx="40416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000" b="1" dirty="0" smtClean="0"/>
                <a:t>RAÚL LÓPEZ JIMÉNEZ</a:t>
              </a:r>
              <a:endParaRPr lang="es-ES" sz="3200" dirty="0"/>
            </a:p>
          </p:txBody>
        </p:sp>
        <p:pic>
          <p:nvPicPr>
            <p:cNvPr id="24" name="Imagen 2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0782" y="4956293"/>
              <a:ext cx="1841437" cy="1062126"/>
            </a:xfrm>
            <a:prstGeom prst="rect">
              <a:avLst/>
            </a:prstGeom>
          </p:spPr>
        </p:pic>
        <p:sp>
          <p:nvSpPr>
            <p:cNvPr id="25" name="CuadroTexto 24"/>
            <p:cNvSpPr txBox="1"/>
            <p:nvPr/>
          </p:nvSpPr>
          <p:spPr>
            <a:xfrm>
              <a:off x="7716205" y="3941983"/>
              <a:ext cx="404164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000" b="1" dirty="0" smtClean="0"/>
                <a:t>FRANCISCO JAVIER VÍLCHEZ TORRALBA</a:t>
              </a:r>
            </a:p>
          </p:txBody>
        </p:sp>
        <p:pic>
          <p:nvPicPr>
            <p:cNvPr id="26" name="Imagen 2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2037" y="5281116"/>
              <a:ext cx="2303518" cy="586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3510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n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74" y="1501812"/>
            <a:ext cx="4163305" cy="4163305"/>
          </a:xfrm>
          <a:prstGeom prst="rect">
            <a:avLst/>
          </a:prstGeom>
        </p:spPr>
      </p:pic>
      <p:grpSp>
        <p:nvGrpSpPr>
          <p:cNvPr id="31" name="Group 18"/>
          <p:cNvGrpSpPr/>
          <p:nvPr/>
        </p:nvGrpSpPr>
        <p:grpSpPr>
          <a:xfrm rot="18765986" flipH="1" flipV="1">
            <a:off x="9950487" y="4256555"/>
            <a:ext cx="2004630" cy="1521849"/>
            <a:chOff x="5443538" y="2841625"/>
            <a:chExt cx="1304925" cy="781050"/>
          </a:xfrm>
        </p:grpSpPr>
        <p:sp>
          <p:nvSpPr>
            <p:cNvPr id="32" name="Freeform 5"/>
            <p:cNvSpPr>
              <a:spLocks/>
            </p:cNvSpPr>
            <p:nvPr/>
          </p:nvSpPr>
          <p:spPr bwMode="auto">
            <a:xfrm>
              <a:off x="5443538" y="3232150"/>
              <a:ext cx="1304925" cy="390525"/>
            </a:xfrm>
            <a:custGeom>
              <a:avLst/>
              <a:gdLst>
                <a:gd name="T0" fmla="*/ 203 w 406"/>
                <a:gd name="T1" fmla="*/ 32 h 119"/>
                <a:gd name="T2" fmla="*/ 406 w 406"/>
                <a:gd name="T3" fmla="*/ 119 h 119"/>
                <a:gd name="T4" fmla="*/ 406 w 406"/>
                <a:gd name="T5" fmla="*/ 0 h 119"/>
                <a:gd name="T6" fmla="*/ 0 w 406"/>
                <a:gd name="T7" fmla="*/ 0 h 119"/>
                <a:gd name="T8" fmla="*/ 0 w 406"/>
                <a:gd name="T9" fmla="*/ 119 h 119"/>
                <a:gd name="T10" fmla="*/ 203 w 406"/>
                <a:gd name="T11" fmla="*/ 3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6" h="119">
                  <a:moveTo>
                    <a:pt x="203" y="32"/>
                  </a:moveTo>
                  <a:cubicBezTo>
                    <a:pt x="287" y="32"/>
                    <a:pt x="362" y="66"/>
                    <a:pt x="406" y="119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45" y="66"/>
                    <a:pt x="119" y="32"/>
                    <a:pt x="203" y="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228554"/>
              <a:endParaRPr lang="en-US">
                <a:solidFill>
                  <a:srgbClr val="272E3A"/>
                </a:solidFill>
                <a:latin typeface="Open Sans Light"/>
              </a:endParaRPr>
            </a:p>
          </p:txBody>
        </p:sp>
        <p:sp>
          <p:nvSpPr>
            <p:cNvPr id="33" name="Freeform 5"/>
            <p:cNvSpPr>
              <a:spLocks/>
            </p:cNvSpPr>
            <p:nvPr/>
          </p:nvSpPr>
          <p:spPr bwMode="auto">
            <a:xfrm flipV="1">
              <a:off x="5443538" y="2841625"/>
              <a:ext cx="1304925" cy="390525"/>
            </a:xfrm>
            <a:custGeom>
              <a:avLst/>
              <a:gdLst>
                <a:gd name="T0" fmla="*/ 203 w 406"/>
                <a:gd name="T1" fmla="*/ 32 h 119"/>
                <a:gd name="T2" fmla="*/ 406 w 406"/>
                <a:gd name="T3" fmla="*/ 119 h 119"/>
                <a:gd name="T4" fmla="*/ 406 w 406"/>
                <a:gd name="T5" fmla="*/ 0 h 119"/>
                <a:gd name="T6" fmla="*/ 0 w 406"/>
                <a:gd name="T7" fmla="*/ 0 h 119"/>
                <a:gd name="T8" fmla="*/ 0 w 406"/>
                <a:gd name="T9" fmla="*/ 119 h 119"/>
                <a:gd name="T10" fmla="*/ 203 w 406"/>
                <a:gd name="T11" fmla="*/ 3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6" h="119">
                  <a:moveTo>
                    <a:pt x="203" y="32"/>
                  </a:moveTo>
                  <a:cubicBezTo>
                    <a:pt x="287" y="32"/>
                    <a:pt x="362" y="66"/>
                    <a:pt x="406" y="119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45" y="66"/>
                    <a:pt x="119" y="32"/>
                    <a:pt x="203" y="3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228554"/>
              <a:endParaRPr lang="en-US">
                <a:solidFill>
                  <a:srgbClr val="272E3A"/>
                </a:solidFill>
                <a:latin typeface="Open Sans Light"/>
              </a:endParaRPr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CuadroTexto"/>
          <p:cNvSpPr txBox="1"/>
          <p:nvPr/>
        </p:nvSpPr>
        <p:spPr>
          <a:xfrm>
            <a:off x="341979" y="674897"/>
            <a:ext cx="11240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000" b="1" dirty="0" smtClean="0"/>
              <a:t>¿Por dónde empezar?</a:t>
            </a:r>
          </a:p>
        </p:txBody>
      </p:sp>
      <p:sp>
        <p:nvSpPr>
          <p:cNvPr id="9" name="7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815863" y="6049485"/>
            <a:ext cx="2743200" cy="365125"/>
          </a:xfrm>
        </p:spPr>
        <p:txBody>
          <a:bodyPr/>
          <a:lstStyle/>
          <a:p>
            <a:fld id="{25DB6FB0-7299-CE4B-BF47-C9BF74F65EF3}" type="slidenum">
              <a:rPr lang="es-ES_tradnl" smtClean="0"/>
              <a:pPr/>
              <a:t>3</a:t>
            </a:fld>
            <a:endParaRPr lang="es-ES_tradnl" dirty="0"/>
          </a:p>
        </p:txBody>
      </p:sp>
      <p:sp>
        <p:nvSpPr>
          <p:cNvPr id="10" name="7 Marcador de número de diapositiva"/>
          <p:cNvSpPr txBox="1">
            <a:spLocks/>
          </p:cNvSpPr>
          <p:nvPr/>
        </p:nvSpPr>
        <p:spPr>
          <a:xfrm>
            <a:off x="279606" y="6326187"/>
            <a:ext cx="20769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#UniversityHack</a:t>
            </a:r>
            <a:endParaRPr kumimoji="0" lang="es-ES_tradnl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1717439" y="71885"/>
            <a:ext cx="22766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000" b="1" dirty="0" err="1" smtClean="0">
                <a:solidFill>
                  <a:schemeClr val="accent3">
                    <a:lumMod val="50000"/>
                  </a:schemeClr>
                </a:solidFill>
              </a:rPr>
              <a:t>WorkingData</a:t>
            </a:r>
            <a:endParaRPr lang="es-ES" sz="30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 rot="2834014" flipH="1">
            <a:off x="10198961" y="2350905"/>
            <a:ext cx="2004630" cy="1521849"/>
            <a:chOff x="5443538" y="2841625"/>
            <a:chExt cx="1304925" cy="781050"/>
          </a:xfrm>
        </p:grpSpPr>
        <p:sp>
          <p:nvSpPr>
            <p:cNvPr id="17" name="Freeform 5"/>
            <p:cNvSpPr>
              <a:spLocks/>
            </p:cNvSpPr>
            <p:nvPr/>
          </p:nvSpPr>
          <p:spPr bwMode="auto">
            <a:xfrm>
              <a:off x="5443538" y="3232150"/>
              <a:ext cx="1304925" cy="390525"/>
            </a:xfrm>
            <a:custGeom>
              <a:avLst/>
              <a:gdLst>
                <a:gd name="T0" fmla="*/ 203 w 406"/>
                <a:gd name="T1" fmla="*/ 32 h 119"/>
                <a:gd name="T2" fmla="*/ 406 w 406"/>
                <a:gd name="T3" fmla="*/ 119 h 119"/>
                <a:gd name="T4" fmla="*/ 406 w 406"/>
                <a:gd name="T5" fmla="*/ 0 h 119"/>
                <a:gd name="T6" fmla="*/ 0 w 406"/>
                <a:gd name="T7" fmla="*/ 0 h 119"/>
                <a:gd name="T8" fmla="*/ 0 w 406"/>
                <a:gd name="T9" fmla="*/ 119 h 119"/>
                <a:gd name="T10" fmla="*/ 203 w 406"/>
                <a:gd name="T11" fmla="*/ 3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6" h="119">
                  <a:moveTo>
                    <a:pt x="203" y="32"/>
                  </a:moveTo>
                  <a:cubicBezTo>
                    <a:pt x="287" y="32"/>
                    <a:pt x="362" y="66"/>
                    <a:pt x="406" y="119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45" y="66"/>
                    <a:pt x="119" y="32"/>
                    <a:pt x="203" y="3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228554"/>
              <a:endParaRPr lang="en-US">
                <a:solidFill>
                  <a:srgbClr val="272E3A"/>
                </a:solidFill>
                <a:latin typeface="Open Sans Light"/>
              </a:endParaRPr>
            </a:p>
          </p:txBody>
        </p:sp>
        <p:sp>
          <p:nvSpPr>
            <p:cNvPr id="18" name="Freeform 5"/>
            <p:cNvSpPr>
              <a:spLocks/>
            </p:cNvSpPr>
            <p:nvPr/>
          </p:nvSpPr>
          <p:spPr bwMode="auto">
            <a:xfrm flipV="1">
              <a:off x="5443538" y="2841625"/>
              <a:ext cx="1304925" cy="390525"/>
            </a:xfrm>
            <a:custGeom>
              <a:avLst/>
              <a:gdLst>
                <a:gd name="T0" fmla="*/ 203 w 406"/>
                <a:gd name="T1" fmla="*/ 32 h 119"/>
                <a:gd name="T2" fmla="*/ 406 w 406"/>
                <a:gd name="T3" fmla="*/ 119 h 119"/>
                <a:gd name="T4" fmla="*/ 406 w 406"/>
                <a:gd name="T5" fmla="*/ 0 h 119"/>
                <a:gd name="T6" fmla="*/ 0 w 406"/>
                <a:gd name="T7" fmla="*/ 0 h 119"/>
                <a:gd name="T8" fmla="*/ 0 w 406"/>
                <a:gd name="T9" fmla="*/ 119 h 119"/>
                <a:gd name="T10" fmla="*/ 203 w 406"/>
                <a:gd name="T11" fmla="*/ 3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6" h="119">
                  <a:moveTo>
                    <a:pt x="203" y="32"/>
                  </a:moveTo>
                  <a:cubicBezTo>
                    <a:pt x="287" y="32"/>
                    <a:pt x="362" y="66"/>
                    <a:pt x="406" y="119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45" y="66"/>
                    <a:pt x="119" y="32"/>
                    <a:pt x="203" y="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228554"/>
              <a:endParaRPr lang="en-US">
                <a:solidFill>
                  <a:srgbClr val="272E3A"/>
                </a:solidFill>
                <a:latin typeface="Open Sans Light"/>
              </a:endParaRPr>
            </a:p>
          </p:txBody>
        </p:sp>
      </p:grpSp>
      <p:grpSp>
        <p:nvGrpSpPr>
          <p:cNvPr id="23" name="Group 11"/>
          <p:cNvGrpSpPr/>
          <p:nvPr/>
        </p:nvGrpSpPr>
        <p:grpSpPr>
          <a:xfrm flipH="1">
            <a:off x="9860303" y="3272818"/>
            <a:ext cx="2004630" cy="1521849"/>
            <a:chOff x="5443538" y="2841625"/>
            <a:chExt cx="1304925" cy="781050"/>
          </a:xfrm>
          <a:solidFill>
            <a:srgbClr val="00B0F0"/>
          </a:solidFill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>
              <a:off x="5443538" y="3232150"/>
              <a:ext cx="1304925" cy="390525"/>
            </a:xfrm>
            <a:custGeom>
              <a:avLst/>
              <a:gdLst>
                <a:gd name="T0" fmla="*/ 203 w 406"/>
                <a:gd name="T1" fmla="*/ 32 h 119"/>
                <a:gd name="T2" fmla="*/ 406 w 406"/>
                <a:gd name="T3" fmla="*/ 119 h 119"/>
                <a:gd name="T4" fmla="*/ 406 w 406"/>
                <a:gd name="T5" fmla="*/ 0 h 119"/>
                <a:gd name="T6" fmla="*/ 0 w 406"/>
                <a:gd name="T7" fmla="*/ 0 h 119"/>
                <a:gd name="T8" fmla="*/ 0 w 406"/>
                <a:gd name="T9" fmla="*/ 119 h 119"/>
                <a:gd name="T10" fmla="*/ 203 w 406"/>
                <a:gd name="T11" fmla="*/ 3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6" h="119">
                  <a:moveTo>
                    <a:pt x="203" y="32"/>
                  </a:moveTo>
                  <a:cubicBezTo>
                    <a:pt x="287" y="32"/>
                    <a:pt x="362" y="66"/>
                    <a:pt x="406" y="119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45" y="66"/>
                    <a:pt x="119" y="32"/>
                    <a:pt x="203" y="3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rgbClr val="0070C0"/>
              </a:solidFill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228554"/>
              <a:endParaRPr lang="en-US">
                <a:solidFill>
                  <a:srgbClr val="272E3A"/>
                </a:solidFill>
                <a:latin typeface="Open Sans Light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flipV="1">
              <a:off x="5443538" y="2841625"/>
              <a:ext cx="1304925" cy="390525"/>
            </a:xfrm>
            <a:custGeom>
              <a:avLst/>
              <a:gdLst>
                <a:gd name="T0" fmla="*/ 203 w 406"/>
                <a:gd name="T1" fmla="*/ 32 h 119"/>
                <a:gd name="T2" fmla="*/ 406 w 406"/>
                <a:gd name="T3" fmla="*/ 119 h 119"/>
                <a:gd name="T4" fmla="*/ 406 w 406"/>
                <a:gd name="T5" fmla="*/ 0 h 119"/>
                <a:gd name="T6" fmla="*/ 0 w 406"/>
                <a:gd name="T7" fmla="*/ 0 h 119"/>
                <a:gd name="T8" fmla="*/ 0 w 406"/>
                <a:gd name="T9" fmla="*/ 119 h 119"/>
                <a:gd name="T10" fmla="*/ 203 w 406"/>
                <a:gd name="T11" fmla="*/ 3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6" h="119">
                  <a:moveTo>
                    <a:pt x="203" y="32"/>
                  </a:moveTo>
                  <a:cubicBezTo>
                    <a:pt x="287" y="32"/>
                    <a:pt x="362" y="66"/>
                    <a:pt x="406" y="119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45" y="66"/>
                    <a:pt x="119" y="32"/>
                    <a:pt x="203" y="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rgbClr val="0070C0"/>
              </a:solidFill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228554"/>
              <a:endParaRPr lang="en-US">
                <a:solidFill>
                  <a:srgbClr val="272E3A"/>
                </a:solidFill>
                <a:latin typeface="Open Sans Light"/>
              </a:endParaRPr>
            </a:p>
          </p:txBody>
        </p: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6E392FE4-9BAF-473F-B3CA-AE6F0A1A1E54}"/>
              </a:ext>
            </a:extLst>
          </p:cNvPr>
          <p:cNvGrpSpPr/>
          <p:nvPr/>
        </p:nvGrpSpPr>
        <p:grpSpPr>
          <a:xfrm>
            <a:off x="10856530" y="1252607"/>
            <a:ext cx="2969681" cy="6095206"/>
            <a:chOff x="10710968" y="255311"/>
            <a:chExt cx="2969681" cy="6095206"/>
          </a:xfrm>
        </p:grpSpPr>
        <p:sp>
          <p:nvSpPr>
            <p:cNvPr id="14" name="Oval 10"/>
            <p:cNvSpPr/>
            <p:nvPr/>
          </p:nvSpPr>
          <p:spPr>
            <a:xfrm flipH="1">
              <a:off x="10710968" y="1861620"/>
              <a:ext cx="2969681" cy="2969681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/>
              <a:endParaRPr lang="en-US" sz="2799">
                <a:solidFill>
                  <a:srgbClr val="FFFFFF"/>
                </a:solidFill>
                <a:latin typeface="dt-line-business-01" panose="02000509000000000000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 37"/>
            <p:cNvSpPr/>
            <p:nvPr/>
          </p:nvSpPr>
          <p:spPr>
            <a:xfrm rot="5400000" flipH="1">
              <a:off x="8622029" y="2949035"/>
              <a:ext cx="6095206" cy="70775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defTabSz="228554"/>
              <a:r>
                <a:rPr lang="en-US" sz="3999" dirty="0" smtClean="0">
                  <a:solidFill>
                    <a:srgbClr val="FFFFFF"/>
                  </a:solidFill>
                  <a:latin typeface="Open Sans Light"/>
                  <a:cs typeface="Arial" panose="020B0604020202020204" pitchFamily="34" charset="0"/>
                </a:rPr>
                <a:t>RETOS</a:t>
              </a: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FF0E8026-50C3-40F3-95A6-8A7FF07521D2}"/>
              </a:ext>
            </a:extLst>
          </p:cNvPr>
          <p:cNvGrpSpPr/>
          <p:nvPr/>
        </p:nvGrpSpPr>
        <p:grpSpPr>
          <a:xfrm>
            <a:off x="9497794" y="1297507"/>
            <a:ext cx="1676308" cy="1676307"/>
            <a:chOff x="8834913" y="246673"/>
            <a:chExt cx="1676308" cy="1676307"/>
          </a:xfrm>
        </p:grpSpPr>
        <p:sp>
          <p:nvSpPr>
            <p:cNvPr id="20" name="Oval 21"/>
            <p:cNvSpPr/>
            <p:nvPr/>
          </p:nvSpPr>
          <p:spPr>
            <a:xfrm flipH="1">
              <a:off x="8834913" y="246673"/>
              <a:ext cx="1676308" cy="1676307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/>
              <a:endParaRPr lang="en-US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21" name="Oval 27"/>
            <p:cNvSpPr/>
            <p:nvPr/>
          </p:nvSpPr>
          <p:spPr>
            <a:xfrm flipH="1">
              <a:off x="8978404" y="393011"/>
              <a:ext cx="1385379" cy="13853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/>
              <a:endParaRPr lang="en-US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22" name="TextBox 30"/>
            <p:cNvSpPr txBox="1"/>
            <p:nvPr/>
          </p:nvSpPr>
          <p:spPr>
            <a:xfrm flipH="1">
              <a:off x="9025571" y="498535"/>
              <a:ext cx="1294991" cy="1015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28554"/>
              <a:r>
                <a:rPr lang="en-US" sz="4399" dirty="0">
                  <a:solidFill>
                    <a:srgbClr val="FBFBFB"/>
                  </a:solidFill>
                  <a:latin typeface="Open Sans Light"/>
                </a:rPr>
                <a:t>R</a:t>
              </a:r>
              <a:r>
                <a:rPr lang="en-US" sz="4399" dirty="0" smtClean="0">
                  <a:solidFill>
                    <a:srgbClr val="FBFBFB"/>
                  </a:solidFill>
                  <a:latin typeface="Open Sans Light"/>
                </a:rPr>
                <a:t>1</a:t>
              </a:r>
              <a:endParaRPr lang="en-US" dirty="0">
                <a:solidFill>
                  <a:srgbClr val="FBFBFB"/>
                </a:solidFill>
                <a:latin typeface="Open Sans Light"/>
              </a:endParaRPr>
            </a:p>
            <a:p>
              <a:pPr algn="ctr" defTabSz="228554"/>
              <a:endParaRPr lang="en-US" sz="1600" dirty="0">
                <a:solidFill>
                  <a:srgbClr val="FBFBFB"/>
                </a:solidFill>
                <a:latin typeface="Open Sans Light"/>
              </a:endParaRPr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37BD1AA3-6455-49C0-B685-FE33BB021EFC}"/>
              </a:ext>
            </a:extLst>
          </p:cNvPr>
          <p:cNvGrpSpPr/>
          <p:nvPr/>
        </p:nvGrpSpPr>
        <p:grpSpPr>
          <a:xfrm>
            <a:off x="8747464" y="3157453"/>
            <a:ext cx="1676308" cy="1676307"/>
            <a:chOff x="7813985" y="2508307"/>
            <a:chExt cx="1676308" cy="1676307"/>
          </a:xfrm>
        </p:grpSpPr>
        <p:sp>
          <p:nvSpPr>
            <p:cNvPr id="28" name="Oval 24"/>
            <p:cNvSpPr/>
            <p:nvPr/>
          </p:nvSpPr>
          <p:spPr>
            <a:xfrm flipH="1">
              <a:off x="7813985" y="2508307"/>
              <a:ext cx="1676308" cy="1676307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/>
              <a:endParaRPr lang="en-US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 flipH="1">
              <a:off x="7964373" y="2652900"/>
              <a:ext cx="1385379" cy="13853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/>
              <a:endParaRPr lang="en-US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30" name="TextBox 31"/>
            <p:cNvSpPr txBox="1"/>
            <p:nvPr/>
          </p:nvSpPr>
          <p:spPr>
            <a:xfrm flipH="1">
              <a:off x="8001492" y="2779761"/>
              <a:ext cx="1294991" cy="76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28554"/>
              <a:r>
                <a:rPr lang="en-US" sz="4399" dirty="0">
                  <a:solidFill>
                    <a:srgbClr val="FBFBFB"/>
                  </a:solidFill>
                  <a:latin typeface="Open Sans Light"/>
                </a:rPr>
                <a:t>R</a:t>
              </a:r>
              <a:r>
                <a:rPr lang="en-US" sz="4399" dirty="0" smtClean="0">
                  <a:solidFill>
                    <a:srgbClr val="FBFBFB"/>
                  </a:solidFill>
                  <a:latin typeface="Open Sans Light"/>
                </a:rPr>
                <a:t>2</a:t>
              </a:r>
            </a:p>
          </p:txBody>
        </p:sp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CFBA3346-FB24-4CB3-8786-74C18308615D}"/>
              </a:ext>
            </a:extLst>
          </p:cNvPr>
          <p:cNvGrpSpPr/>
          <p:nvPr/>
        </p:nvGrpSpPr>
        <p:grpSpPr>
          <a:xfrm>
            <a:off x="9266145" y="5081090"/>
            <a:ext cx="1676308" cy="1676307"/>
            <a:chOff x="8997576" y="4769942"/>
            <a:chExt cx="1676308" cy="1676307"/>
          </a:xfrm>
        </p:grpSpPr>
        <p:sp>
          <p:nvSpPr>
            <p:cNvPr id="53" name="Oval 25"/>
            <p:cNvSpPr/>
            <p:nvPr/>
          </p:nvSpPr>
          <p:spPr>
            <a:xfrm flipH="1">
              <a:off x="8997576" y="4769942"/>
              <a:ext cx="1676308" cy="1676307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/>
              <a:endParaRPr lang="en-US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54" name="Oval 29"/>
            <p:cNvSpPr/>
            <p:nvPr/>
          </p:nvSpPr>
          <p:spPr>
            <a:xfrm flipH="1">
              <a:off x="9143043" y="4915405"/>
              <a:ext cx="1385379" cy="13853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/>
              <a:endParaRPr lang="en-US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55" name="TextBox 32"/>
            <p:cNvSpPr txBox="1"/>
            <p:nvPr/>
          </p:nvSpPr>
          <p:spPr>
            <a:xfrm flipH="1">
              <a:off x="9189064" y="5084942"/>
              <a:ext cx="1294991" cy="76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28554"/>
              <a:r>
                <a:rPr lang="en-US" sz="4399" dirty="0">
                  <a:solidFill>
                    <a:srgbClr val="FBFBFB"/>
                  </a:solidFill>
                  <a:latin typeface="Open Sans Light"/>
                </a:rPr>
                <a:t>R</a:t>
              </a:r>
              <a:r>
                <a:rPr lang="en-US" sz="4399" dirty="0" smtClean="0">
                  <a:solidFill>
                    <a:srgbClr val="FBFBFB"/>
                  </a:solidFill>
                  <a:latin typeface="Open Sans Light"/>
                </a:rPr>
                <a:t>3</a:t>
              </a:r>
              <a:endParaRPr lang="en-US" dirty="0">
                <a:solidFill>
                  <a:srgbClr val="FBFBFB"/>
                </a:solidFill>
                <a:latin typeface="Open Sans Light"/>
              </a:endParaRPr>
            </a:p>
          </p:txBody>
        </p:sp>
      </p:grpSp>
      <p:sp>
        <p:nvSpPr>
          <p:cNvPr id="62" name="Rectangle 33"/>
          <p:cNvSpPr/>
          <p:nvPr/>
        </p:nvSpPr>
        <p:spPr>
          <a:xfrm flipH="1">
            <a:off x="4530902" y="1462619"/>
            <a:ext cx="4880709" cy="929477"/>
          </a:xfrm>
          <a:prstGeom prst="rect">
            <a:avLst/>
          </a:prstGeom>
        </p:spPr>
        <p:txBody>
          <a:bodyPr wrap="square" lIns="243808" rIns="243808" bIns="60952">
            <a:spAutoFit/>
          </a:bodyPr>
          <a:lstStyle/>
          <a:p>
            <a:pPr algn="r" defTabSz="228554">
              <a:lnSpc>
                <a:spcPct val="89000"/>
              </a:lnSpc>
            </a:pPr>
            <a:r>
              <a:rPr lang="en-US" sz="3000" dirty="0" err="1" smtClean="0">
                <a:solidFill>
                  <a:srgbClr val="272E3A"/>
                </a:solidFill>
              </a:rPr>
              <a:t>Desconocimiento</a:t>
            </a:r>
            <a:r>
              <a:rPr lang="en-US" sz="3000" dirty="0" smtClean="0">
                <a:solidFill>
                  <a:srgbClr val="272E3A"/>
                </a:solidFill>
              </a:rPr>
              <a:t> </a:t>
            </a:r>
            <a:r>
              <a:rPr lang="en-US" sz="3000" dirty="0" err="1" smtClean="0">
                <a:solidFill>
                  <a:srgbClr val="272E3A"/>
                </a:solidFill>
              </a:rPr>
              <a:t>teórico</a:t>
            </a:r>
            <a:r>
              <a:rPr lang="en-US" sz="3000" dirty="0" smtClean="0">
                <a:solidFill>
                  <a:srgbClr val="272E3A"/>
                </a:solidFill>
              </a:rPr>
              <a:t> en el </a:t>
            </a:r>
            <a:r>
              <a:rPr lang="en-US" sz="3000" dirty="0" err="1" smtClean="0">
                <a:solidFill>
                  <a:srgbClr val="272E3A"/>
                </a:solidFill>
              </a:rPr>
              <a:t>ámbito</a:t>
            </a:r>
            <a:r>
              <a:rPr lang="en-US" sz="3000" dirty="0" smtClean="0">
                <a:solidFill>
                  <a:srgbClr val="272E3A"/>
                </a:solidFill>
              </a:rPr>
              <a:t> </a:t>
            </a:r>
            <a:r>
              <a:rPr lang="en-US" sz="3000" dirty="0" err="1" smtClean="0">
                <a:solidFill>
                  <a:srgbClr val="272E3A"/>
                </a:solidFill>
              </a:rPr>
              <a:t>asociado</a:t>
            </a:r>
            <a:r>
              <a:rPr lang="en-US" sz="3000" dirty="0" smtClean="0">
                <a:solidFill>
                  <a:srgbClr val="272E3A"/>
                </a:solidFill>
              </a:rPr>
              <a:t> al </a:t>
            </a:r>
            <a:r>
              <a:rPr lang="en-US" sz="3000" dirty="0" err="1" smtClean="0">
                <a:solidFill>
                  <a:srgbClr val="272E3A"/>
                </a:solidFill>
              </a:rPr>
              <a:t>reto</a:t>
            </a:r>
            <a:r>
              <a:rPr lang="en-US" sz="3000" dirty="0" smtClean="0">
                <a:solidFill>
                  <a:srgbClr val="272E3A"/>
                </a:solidFill>
              </a:rPr>
              <a:t> </a:t>
            </a:r>
          </a:p>
        </p:txBody>
      </p:sp>
      <p:sp>
        <p:nvSpPr>
          <p:cNvPr id="63" name="Rectangle 40"/>
          <p:cNvSpPr/>
          <p:nvPr/>
        </p:nvSpPr>
        <p:spPr>
          <a:xfrm flipH="1">
            <a:off x="3409749" y="3295758"/>
            <a:ext cx="5275787" cy="929477"/>
          </a:xfrm>
          <a:prstGeom prst="rect">
            <a:avLst/>
          </a:prstGeom>
        </p:spPr>
        <p:txBody>
          <a:bodyPr wrap="square" lIns="243808" rIns="243808" bIns="60952">
            <a:spAutoFit/>
          </a:bodyPr>
          <a:lstStyle/>
          <a:p>
            <a:pPr algn="r" defTabSz="228554">
              <a:lnSpc>
                <a:spcPct val="89000"/>
              </a:lnSpc>
            </a:pPr>
            <a:r>
              <a:rPr lang="en-US" sz="3000" dirty="0" err="1" smtClean="0">
                <a:solidFill>
                  <a:srgbClr val="272E3A"/>
                </a:solidFill>
              </a:rPr>
              <a:t>Conjunto</a:t>
            </a:r>
            <a:r>
              <a:rPr lang="en-US" sz="3000" dirty="0" smtClean="0">
                <a:solidFill>
                  <a:srgbClr val="272E3A"/>
                </a:solidFill>
              </a:rPr>
              <a:t>  de </a:t>
            </a:r>
            <a:r>
              <a:rPr lang="en-US" sz="3000" dirty="0" err="1" smtClean="0">
                <a:solidFill>
                  <a:srgbClr val="272E3A"/>
                </a:solidFill>
              </a:rPr>
              <a:t>datos</a:t>
            </a:r>
            <a:r>
              <a:rPr lang="en-US" sz="3000" dirty="0" smtClean="0">
                <a:solidFill>
                  <a:srgbClr val="272E3A"/>
                </a:solidFill>
              </a:rPr>
              <a:t> con </a:t>
            </a:r>
            <a:r>
              <a:rPr lang="en-US" sz="3000" dirty="0" err="1" smtClean="0">
                <a:solidFill>
                  <a:srgbClr val="272E3A"/>
                </a:solidFill>
              </a:rPr>
              <a:t>una</a:t>
            </a:r>
            <a:r>
              <a:rPr lang="en-US" sz="3000" dirty="0" smtClean="0">
                <a:solidFill>
                  <a:srgbClr val="272E3A"/>
                </a:solidFill>
              </a:rPr>
              <a:t> </a:t>
            </a:r>
            <a:r>
              <a:rPr lang="en-US" sz="3000" dirty="0" err="1" smtClean="0">
                <a:solidFill>
                  <a:srgbClr val="272E3A"/>
                </a:solidFill>
              </a:rPr>
              <a:t>elevada</a:t>
            </a:r>
            <a:r>
              <a:rPr lang="en-US" sz="3000" dirty="0" smtClean="0">
                <a:solidFill>
                  <a:srgbClr val="272E3A"/>
                </a:solidFill>
              </a:rPr>
              <a:t> </a:t>
            </a:r>
            <a:r>
              <a:rPr lang="en-US" sz="3000" dirty="0" err="1" smtClean="0">
                <a:solidFill>
                  <a:srgbClr val="272E3A"/>
                </a:solidFill>
              </a:rPr>
              <a:t>dimensionalidad</a:t>
            </a:r>
            <a:endParaRPr lang="en-US" sz="3000" dirty="0">
              <a:solidFill>
                <a:srgbClr val="272E3A"/>
              </a:solidFill>
            </a:endParaRPr>
          </a:p>
        </p:txBody>
      </p:sp>
      <p:sp>
        <p:nvSpPr>
          <p:cNvPr id="64" name="Rectangle 43"/>
          <p:cNvSpPr/>
          <p:nvPr/>
        </p:nvSpPr>
        <p:spPr>
          <a:xfrm flipH="1">
            <a:off x="4208067" y="5349678"/>
            <a:ext cx="4932297" cy="929477"/>
          </a:xfrm>
          <a:prstGeom prst="rect">
            <a:avLst/>
          </a:prstGeom>
        </p:spPr>
        <p:txBody>
          <a:bodyPr wrap="square" lIns="243808" rIns="243808" bIns="60952">
            <a:spAutoFit/>
          </a:bodyPr>
          <a:lstStyle/>
          <a:p>
            <a:pPr algn="r" defTabSz="228554">
              <a:lnSpc>
                <a:spcPct val="89000"/>
              </a:lnSpc>
            </a:pPr>
            <a:r>
              <a:rPr lang="en-US" sz="3000" dirty="0" err="1" smtClean="0">
                <a:solidFill>
                  <a:srgbClr val="272E3A"/>
                </a:solidFill>
              </a:rPr>
              <a:t>Contexto</a:t>
            </a:r>
            <a:r>
              <a:rPr lang="en-US" sz="3000" dirty="0" smtClean="0">
                <a:solidFill>
                  <a:srgbClr val="272E3A"/>
                </a:solidFill>
              </a:rPr>
              <a:t> de las variables </a:t>
            </a:r>
            <a:r>
              <a:rPr lang="en-US" sz="3000" dirty="0" err="1" smtClean="0">
                <a:solidFill>
                  <a:srgbClr val="272E3A"/>
                </a:solidFill>
              </a:rPr>
              <a:t>desconocido</a:t>
            </a:r>
            <a:endParaRPr lang="en-US" sz="3000" dirty="0">
              <a:solidFill>
                <a:srgbClr val="272E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04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  <p:bldP spid="6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07" y="2551359"/>
            <a:ext cx="3784795" cy="264173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06" y="2399359"/>
            <a:ext cx="3949903" cy="2648086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9200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CuadroTexto"/>
          <p:cNvSpPr txBox="1"/>
          <p:nvPr/>
        </p:nvSpPr>
        <p:spPr>
          <a:xfrm>
            <a:off x="0" y="680218"/>
            <a:ext cx="11240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000" b="1" dirty="0" smtClean="0"/>
              <a:t>Distribución del poder adquisitivo</a:t>
            </a:r>
          </a:p>
        </p:txBody>
      </p:sp>
      <p:sp>
        <p:nvSpPr>
          <p:cNvPr id="9" name="7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9185481" y="6356350"/>
            <a:ext cx="2743200" cy="365125"/>
          </a:xfrm>
        </p:spPr>
        <p:txBody>
          <a:bodyPr/>
          <a:lstStyle/>
          <a:p>
            <a:fld id="{25DB6FB0-7299-CE4B-BF47-C9BF74F65EF3}" type="slidenum">
              <a:rPr lang="es-ES_tradnl" sz="2000" smtClean="0"/>
              <a:pPr/>
              <a:t>4</a:t>
            </a:fld>
            <a:endParaRPr lang="es-ES_tradnl" sz="2000" dirty="0"/>
          </a:p>
        </p:txBody>
      </p:sp>
      <p:sp>
        <p:nvSpPr>
          <p:cNvPr id="10" name="7 Marcador de número de diapositiva"/>
          <p:cNvSpPr txBox="1">
            <a:spLocks/>
          </p:cNvSpPr>
          <p:nvPr/>
        </p:nvSpPr>
        <p:spPr>
          <a:xfrm>
            <a:off x="279606" y="6326187"/>
            <a:ext cx="20769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#UniversityHack</a:t>
            </a:r>
            <a:endParaRPr kumimoji="0" lang="es-ES_tradnl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1717439" y="71885"/>
            <a:ext cx="22766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000" b="1" dirty="0" err="1" smtClean="0">
                <a:solidFill>
                  <a:schemeClr val="accent3">
                    <a:lumMod val="50000"/>
                  </a:schemeClr>
                </a:solidFill>
              </a:rPr>
              <a:t>WorkingData</a:t>
            </a:r>
            <a:endParaRPr lang="es-ES" sz="30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0" y="1876042"/>
            <a:ext cx="5642606" cy="3714790"/>
          </a:xfrm>
          <a:prstGeom prst="rect">
            <a:avLst/>
          </a:prstGeom>
        </p:spPr>
      </p:pic>
      <p:grpSp>
        <p:nvGrpSpPr>
          <p:cNvPr id="18" name="Grupo 17"/>
          <p:cNvGrpSpPr/>
          <p:nvPr/>
        </p:nvGrpSpPr>
        <p:grpSpPr>
          <a:xfrm>
            <a:off x="854765" y="3409122"/>
            <a:ext cx="3400580" cy="1638324"/>
            <a:chOff x="854765" y="3409122"/>
            <a:chExt cx="3400580" cy="1638324"/>
          </a:xfrm>
        </p:grpSpPr>
        <p:cxnSp>
          <p:nvCxnSpPr>
            <p:cNvPr id="15" name="Conector recto 14"/>
            <p:cNvCxnSpPr/>
            <p:nvPr/>
          </p:nvCxnSpPr>
          <p:spPr>
            <a:xfrm flipV="1">
              <a:off x="4255345" y="3409122"/>
              <a:ext cx="0" cy="163832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ector recto 16"/>
            <p:cNvCxnSpPr/>
            <p:nvPr/>
          </p:nvCxnSpPr>
          <p:spPr>
            <a:xfrm>
              <a:off x="854765" y="3409122"/>
              <a:ext cx="3400580" cy="0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upo 11"/>
          <p:cNvGrpSpPr/>
          <p:nvPr/>
        </p:nvGrpSpPr>
        <p:grpSpPr>
          <a:xfrm>
            <a:off x="10031632" y="1302026"/>
            <a:ext cx="1123226" cy="5158409"/>
            <a:chOff x="10031632" y="1302026"/>
            <a:chExt cx="1123226" cy="5158409"/>
          </a:xfrm>
        </p:grpSpPr>
        <p:sp>
          <p:nvSpPr>
            <p:cNvPr id="5" name="Cerrar llave 4"/>
            <p:cNvSpPr/>
            <p:nvPr/>
          </p:nvSpPr>
          <p:spPr>
            <a:xfrm>
              <a:off x="10031632" y="1302026"/>
              <a:ext cx="425658" cy="2107095"/>
            </a:xfrm>
            <a:prstGeom prst="rightBrace">
              <a:avLst/>
            </a:prstGeom>
            <a:noFill/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4" name="Cerrar llave 13"/>
            <p:cNvSpPr/>
            <p:nvPr/>
          </p:nvSpPr>
          <p:spPr>
            <a:xfrm>
              <a:off x="10048728" y="4335333"/>
              <a:ext cx="425658" cy="2125102"/>
            </a:xfrm>
            <a:prstGeom prst="rightBrace">
              <a:avLst/>
            </a:prstGeom>
            <a:noFill/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CuadroTexto 5"/>
            <p:cNvSpPr txBox="1"/>
            <p:nvPr/>
          </p:nvSpPr>
          <p:spPr>
            <a:xfrm rot="5400000">
              <a:off x="9997650" y="2069322"/>
              <a:ext cx="176041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000" dirty="0" smtClean="0"/>
                <a:t>Clase Baja</a:t>
              </a:r>
            </a:p>
          </p:txBody>
        </p:sp>
        <p:sp>
          <p:nvSpPr>
            <p:cNvPr id="16" name="CuadroTexto 15"/>
            <p:cNvSpPr txBox="1"/>
            <p:nvPr/>
          </p:nvSpPr>
          <p:spPr>
            <a:xfrm rot="5400000">
              <a:off x="10023234" y="5089657"/>
              <a:ext cx="170925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000" dirty="0" smtClean="0"/>
                <a:t>Clase Alta</a:t>
              </a:r>
              <a:endParaRPr lang="es-ES" sz="3000" dirty="0"/>
            </a:p>
          </p:txBody>
        </p:sp>
      </p:grpSp>
    </p:spTree>
    <p:extLst>
      <p:ext uri="{BB962C8B-B14F-4D97-AF65-F5344CB8AC3E}">
        <p14:creationId xmlns:p14="http://schemas.microsoft.com/office/powerpoint/2010/main" val="55404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502 0.10996 L 0.4789 -0.1800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88" y="-1451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175 -0.0162 L 0.47175 0.2338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4644"/>
            <a:ext cx="1219200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7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9185481" y="6356350"/>
            <a:ext cx="2743200" cy="365125"/>
          </a:xfrm>
        </p:spPr>
        <p:txBody>
          <a:bodyPr/>
          <a:lstStyle/>
          <a:p>
            <a:fld id="{25DB6FB0-7299-CE4B-BF47-C9BF74F65EF3}" type="slidenum">
              <a:rPr lang="es-ES_tradnl" sz="2000" smtClean="0"/>
              <a:pPr/>
              <a:t>5</a:t>
            </a:fld>
            <a:endParaRPr lang="es-ES_tradnl" sz="2000" dirty="0"/>
          </a:p>
        </p:txBody>
      </p:sp>
      <p:sp>
        <p:nvSpPr>
          <p:cNvPr id="10" name="7 Marcador de número de diapositiva"/>
          <p:cNvSpPr txBox="1">
            <a:spLocks/>
          </p:cNvSpPr>
          <p:nvPr/>
        </p:nvSpPr>
        <p:spPr>
          <a:xfrm>
            <a:off x="0" y="6492875"/>
            <a:ext cx="20769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#UniversityHack</a:t>
            </a:r>
            <a:endParaRPr kumimoji="0" lang="es-ES_tradnl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1717439" y="71885"/>
            <a:ext cx="22766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000" b="1" dirty="0" err="1" smtClean="0">
                <a:solidFill>
                  <a:schemeClr val="accent3">
                    <a:lumMod val="50000"/>
                  </a:schemeClr>
                </a:solidFill>
              </a:rPr>
              <a:t>WorkingData</a:t>
            </a:r>
            <a:endParaRPr lang="es-ES" sz="30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8" name="7 CuadroTexto"/>
          <p:cNvSpPr txBox="1"/>
          <p:nvPr/>
        </p:nvSpPr>
        <p:spPr>
          <a:xfrm>
            <a:off x="341979" y="722511"/>
            <a:ext cx="11240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000" b="1" dirty="0" smtClean="0"/>
              <a:t>¿Afecta la tenencia de productos?</a:t>
            </a:r>
          </a:p>
        </p:txBody>
      </p:sp>
      <p:grpSp>
        <p:nvGrpSpPr>
          <p:cNvPr id="27" name="Grupo 26"/>
          <p:cNvGrpSpPr/>
          <p:nvPr/>
        </p:nvGrpSpPr>
        <p:grpSpPr>
          <a:xfrm>
            <a:off x="193964" y="1436849"/>
            <a:ext cx="6982691" cy="2425792"/>
            <a:chOff x="193964" y="1501501"/>
            <a:chExt cx="6982691" cy="2425792"/>
          </a:xfrm>
        </p:grpSpPr>
        <p:pic>
          <p:nvPicPr>
            <p:cNvPr id="19" name="Imagen 1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390" r="15240"/>
            <a:stretch/>
          </p:blipFill>
          <p:spPr>
            <a:xfrm>
              <a:off x="5228532" y="1539115"/>
              <a:ext cx="987136" cy="2259738"/>
            </a:xfrm>
            <a:prstGeom prst="rect">
              <a:avLst/>
            </a:prstGeom>
          </p:spPr>
        </p:pic>
        <p:pic>
          <p:nvPicPr>
            <p:cNvPr id="21" name="Imagen 2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21" r="66338"/>
            <a:stretch/>
          </p:blipFill>
          <p:spPr>
            <a:xfrm>
              <a:off x="3968378" y="1511655"/>
              <a:ext cx="999842" cy="237777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803" r="46956"/>
            <a:stretch/>
          </p:blipFill>
          <p:spPr>
            <a:xfrm>
              <a:off x="1373831" y="1501501"/>
              <a:ext cx="1907681" cy="2398084"/>
            </a:xfrm>
            <a:prstGeom prst="rect">
              <a:avLst/>
            </a:prstGeom>
          </p:spPr>
        </p:pic>
        <p:sp>
          <p:nvSpPr>
            <p:cNvPr id="4" name="Rectángulo redondeado 3"/>
            <p:cNvSpPr/>
            <p:nvPr/>
          </p:nvSpPr>
          <p:spPr>
            <a:xfrm>
              <a:off x="193964" y="1521810"/>
              <a:ext cx="6982691" cy="2405483"/>
            </a:xfrm>
            <a:prstGeom prst="roundRect">
              <a:avLst/>
            </a:prstGeom>
            <a:noFill/>
            <a:ln w="57150">
              <a:solidFill>
                <a:srgbClr val="417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CuadroTexto 4"/>
            <p:cNvSpPr txBox="1"/>
            <p:nvPr/>
          </p:nvSpPr>
          <p:spPr>
            <a:xfrm rot="16200000">
              <a:off x="-455619" y="2423982"/>
              <a:ext cx="232756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 smtClean="0">
                  <a:solidFill>
                    <a:srgbClr val="41719C"/>
                  </a:solidFill>
                </a:rPr>
                <a:t>CLASE ALTA</a:t>
              </a:r>
              <a:endParaRPr lang="es-ES" sz="2800" b="1" dirty="0">
                <a:solidFill>
                  <a:srgbClr val="41719C"/>
                </a:solidFill>
              </a:endParaRPr>
            </a:p>
          </p:txBody>
        </p:sp>
      </p:grpSp>
      <p:grpSp>
        <p:nvGrpSpPr>
          <p:cNvPr id="28" name="Grupo 27"/>
          <p:cNvGrpSpPr/>
          <p:nvPr/>
        </p:nvGrpSpPr>
        <p:grpSpPr>
          <a:xfrm>
            <a:off x="236688" y="4001946"/>
            <a:ext cx="6939968" cy="2477535"/>
            <a:chOff x="236688" y="4066598"/>
            <a:chExt cx="6939968" cy="2477535"/>
          </a:xfrm>
        </p:grpSpPr>
        <p:pic>
          <p:nvPicPr>
            <p:cNvPr id="13" name="Imagen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15" r="47220"/>
            <a:stretch/>
          </p:blipFill>
          <p:spPr>
            <a:xfrm>
              <a:off x="1470062" y="4117855"/>
              <a:ext cx="1811450" cy="2375020"/>
            </a:xfrm>
            <a:prstGeom prst="rect">
              <a:avLst/>
            </a:prstGeom>
          </p:spPr>
        </p:pic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654" r="15681"/>
            <a:stretch/>
          </p:blipFill>
          <p:spPr>
            <a:xfrm>
              <a:off x="5435028" y="4140540"/>
              <a:ext cx="904009" cy="2329649"/>
            </a:xfrm>
            <a:prstGeom prst="rect">
              <a:avLst/>
            </a:prstGeom>
          </p:spPr>
        </p:pic>
        <p:pic>
          <p:nvPicPr>
            <p:cNvPr id="22" name="Imagen 2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09" r="66602"/>
            <a:stretch/>
          </p:blipFill>
          <p:spPr>
            <a:xfrm>
              <a:off x="4067469" y="4163226"/>
              <a:ext cx="883228" cy="2329649"/>
            </a:xfrm>
            <a:prstGeom prst="rect">
              <a:avLst/>
            </a:prstGeom>
          </p:spPr>
        </p:pic>
        <p:sp>
          <p:nvSpPr>
            <p:cNvPr id="23" name="Rectángulo redondeado 22"/>
            <p:cNvSpPr/>
            <p:nvPr/>
          </p:nvSpPr>
          <p:spPr>
            <a:xfrm>
              <a:off x="236688" y="4066598"/>
              <a:ext cx="6939968" cy="2477535"/>
            </a:xfrm>
            <a:prstGeom prst="round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4" name="CuadroTexto 23"/>
            <p:cNvSpPr txBox="1"/>
            <p:nvPr/>
          </p:nvSpPr>
          <p:spPr>
            <a:xfrm rot="16200000">
              <a:off x="-412896" y="4968770"/>
              <a:ext cx="23275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 smtClean="0">
                  <a:solidFill>
                    <a:srgbClr val="C00000"/>
                  </a:solidFill>
                </a:rPr>
                <a:t>CLASE BAJA</a:t>
              </a:r>
              <a:endParaRPr lang="es-ES" sz="28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7" name="CuadroTexto 6"/>
          <p:cNvSpPr txBox="1"/>
          <p:nvPr/>
        </p:nvSpPr>
        <p:spPr>
          <a:xfrm>
            <a:off x="7176656" y="1654540"/>
            <a:ext cx="47092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 smtClean="0"/>
              <a:t>Misma distribución de tenencia de productos en ambas clases económicas</a:t>
            </a:r>
            <a:endParaRPr lang="es-ES" sz="2800" b="1" dirty="0"/>
          </a:p>
        </p:txBody>
      </p:sp>
      <p:sp>
        <p:nvSpPr>
          <p:cNvPr id="25" name="Flecha a la derecha con muesca 24"/>
          <p:cNvSpPr/>
          <p:nvPr/>
        </p:nvSpPr>
        <p:spPr>
          <a:xfrm rot="5400000">
            <a:off x="8880113" y="3138704"/>
            <a:ext cx="1302327" cy="1164824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CuadroTexto 25"/>
          <p:cNvSpPr txBox="1"/>
          <p:nvPr/>
        </p:nvSpPr>
        <p:spPr>
          <a:xfrm>
            <a:off x="7333674" y="4505607"/>
            <a:ext cx="45421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 smtClean="0"/>
              <a:t>SE PUEDEN ELIMINAR, REDUCCIÓN DE DIMENSIONALIDAD</a:t>
            </a:r>
          </a:p>
        </p:txBody>
      </p:sp>
    </p:spTree>
    <p:extLst>
      <p:ext uri="{BB962C8B-B14F-4D97-AF65-F5344CB8AC3E}">
        <p14:creationId xmlns:p14="http://schemas.microsoft.com/office/powerpoint/2010/main" val="2902361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5" grpId="0" animBg="1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03" y="1388388"/>
            <a:ext cx="3445985" cy="3445985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636" y="1640418"/>
            <a:ext cx="7558327" cy="3065819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9200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CuadroTexto"/>
          <p:cNvSpPr txBox="1"/>
          <p:nvPr/>
        </p:nvSpPr>
        <p:spPr>
          <a:xfrm>
            <a:off x="480212" y="1007418"/>
            <a:ext cx="11240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000" b="1" dirty="0" smtClean="0"/>
              <a:t>Trabajando con clase “Baja” </a:t>
            </a:r>
          </a:p>
        </p:txBody>
      </p:sp>
      <p:sp>
        <p:nvSpPr>
          <p:cNvPr id="9" name="7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9185481" y="6356350"/>
            <a:ext cx="2743200" cy="365125"/>
          </a:xfrm>
        </p:spPr>
        <p:txBody>
          <a:bodyPr/>
          <a:lstStyle/>
          <a:p>
            <a:fld id="{25DB6FB0-7299-CE4B-BF47-C9BF74F65EF3}" type="slidenum">
              <a:rPr lang="es-ES_tradnl" sz="2000" smtClean="0"/>
              <a:pPr/>
              <a:t>6</a:t>
            </a:fld>
            <a:endParaRPr lang="es-ES_tradnl" sz="2000" dirty="0"/>
          </a:p>
        </p:txBody>
      </p:sp>
      <p:sp>
        <p:nvSpPr>
          <p:cNvPr id="10" name="7 Marcador de número de diapositiva"/>
          <p:cNvSpPr txBox="1">
            <a:spLocks/>
          </p:cNvSpPr>
          <p:nvPr/>
        </p:nvSpPr>
        <p:spPr>
          <a:xfrm>
            <a:off x="279606" y="6326187"/>
            <a:ext cx="20769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#UniversityHack</a:t>
            </a:r>
            <a:endParaRPr kumimoji="0" lang="es-ES_tradnl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1717439" y="71885"/>
            <a:ext cx="22766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000" b="1" dirty="0" err="1" smtClean="0">
                <a:solidFill>
                  <a:schemeClr val="accent3">
                    <a:lumMod val="50000"/>
                  </a:schemeClr>
                </a:solidFill>
              </a:rPr>
              <a:t>WorkingData</a:t>
            </a:r>
            <a:endParaRPr lang="es-ES" sz="30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480212" y="4784024"/>
            <a:ext cx="338520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600" b="1" dirty="0" smtClean="0"/>
              <a:t>¿QUÉ SON ESOS PICOS?</a:t>
            </a:r>
            <a:endParaRPr lang="es-ES" sz="4600" b="1" dirty="0"/>
          </a:p>
        </p:txBody>
      </p:sp>
      <p:sp>
        <p:nvSpPr>
          <p:cNvPr id="5" name="Cheurón 4"/>
          <p:cNvSpPr/>
          <p:nvPr/>
        </p:nvSpPr>
        <p:spPr>
          <a:xfrm>
            <a:off x="3865418" y="4973782"/>
            <a:ext cx="841148" cy="49876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3" name="Cheurón 12"/>
          <p:cNvSpPr/>
          <p:nvPr/>
        </p:nvSpPr>
        <p:spPr>
          <a:xfrm>
            <a:off x="3865418" y="5827424"/>
            <a:ext cx="841148" cy="49876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4706566" y="4984438"/>
            <a:ext cx="7228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/>
              <a:t>¿VARIAS POBLACIONES JUNTAS EN EL DATASET?</a:t>
            </a:r>
            <a:endParaRPr lang="es-ES" sz="2800" b="1" dirty="0"/>
          </a:p>
        </p:txBody>
      </p:sp>
      <p:sp>
        <p:nvSpPr>
          <p:cNvPr id="15" name="CuadroTexto 14"/>
          <p:cNvSpPr txBox="1"/>
          <p:nvPr/>
        </p:nvSpPr>
        <p:spPr>
          <a:xfrm>
            <a:off x="4706566" y="5785860"/>
            <a:ext cx="7228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/>
              <a:t>¿TIENEN ALGO EN COMÚN?</a:t>
            </a:r>
            <a:endParaRPr lang="es-ES" sz="2800" b="1" dirty="0"/>
          </a:p>
        </p:txBody>
      </p:sp>
    </p:spTree>
    <p:extLst>
      <p:ext uri="{BB962C8B-B14F-4D97-AF65-F5344CB8AC3E}">
        <p14:creationId xmlns:p14="http://schemas.microsoft.com/office/powerpoint/2010/main" val="1918015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13" grpId="0" animBg="1"/>
      <p:bldP spid="6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CuadroTexto"/>
          <p:cNvSpPr txBox="1"/>
          <p:nvPr/>
        </p:nvSpPr>
        <p:spPr>
          <a:xfrm>
            <a:off x="480212" y="1007418"/>
            <a:ext cx="11240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000" b="1" dirty="0"/>
              <a:t>Trabajando con clase </a:t>
            </a:r>
            <a:r>
              <a:rPr lang="es-ES_tradnl" sz="4000" b="1" dirty="0" smtClean="0"/>
              <a:t>“Alta” </a:t>
            </a:r>
            <a:endParaRPr lang="es-ES_tradnl" sz="4000" b="1" dirty="0"/>
          </a:p>
        </p:txBody>
      </p:sp>
      <p:sp>
        <p:nvSpPr>
          <p:cNvPr id="9" name="7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9185481" y="6356350"/>
            <a:ext cx="2743200" cy="365125"/>
          </a:xfrm>
        </p:spPr>
        <p:txBody>
          <a:bodyPr/>
          <a:lstStyle/>
          <a:p>
            <a:fld id="{25DB6FB0-7299-CE4B-BF47-C9BF74F65EF3}" type="slidenum">
              <a:rPr lang="es-ES_tradnl" sz="2000" smtClean="0"/>
              <a:pPr/>
              <a:t>7</a:t>
            </a:fld>
            <a:endParaRPr lang="es-ES_tradnl" sz="2000" dirty="0"/>
          </a:p>
        </p:txBody>
      </p:sp>
      <p:sp>
        <p:nvSpPr>
          <p:cNvPr id="10" name="7 Marcador de número de diapositiva"/>
          <p:cNvSpPr txBox="1">
            <a:spLocks/>
          </p:cNvSpPr>
          <p:nvPr/>
        </p:nvSpPr>
        <p:spPr>
          <a:xfrm>
            <a:off x="279606" y="6326187"/>
            <a:ext cx="20769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#UniversityHack</a:t>
            </a:r>
            <a:endParaRPr kumimoji="0" lang="es-ES_tradnl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1717439" y="71885"/>
            <a:ext cx="22766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000" b="1" dirty="0" err="1" smtClean="0">
                <a:solidFill>
                  <a:schemeClr val="accent3">
                    <a:lumMod val="50000"/>
                  </a:schemeClr>
                </a:solidFill>
              </a:rPr>
              <a:t>WorkingData</a:t>
            </a:r>
            <a:endParaRPr lang="es-ES" sz="30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095159" y="1742298"/>
            <a:ext cx="6802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 smtClean="0"/>
              <a:t>SOLUCIONES</a:t>
            </a:r>
            <a:r>
              <a:rPr lang="es-ES" sz="3200" b="1" dirty="0" smtClean="0"/>
              <a:t> IMPLEMENTADAS</a:t>
            </a:r>
            <a:endParaRPr lang="es-ES" sz="3200" b="1" dirty="0"/>
          </a:p>
        </p:txBody>
      </p:sp>
      <p:grpSp>
        <p:nvGrpSpPr>
          <p:cNvPr id="19" name="Grupo 18"/>
          <p:cNvGrpSpPr/>
          <p:nvPr/>
        </p:nvGrpSpPr>
        <p:grpSpPr>
          <a:xfrm>
            <a:off x="95998" y="1715304"/>
            <a:ext cx="5519529" cy="4387843"/>
            <a:chOff x="480212" y="1742298"/>
            <a:chExt cx="5519529" cy="4387843"/>
          </a:xfrm>
        </p:grpSpPr>
        <p:graphicFrame>
          <p:nvGraphicFramePr>
            <p:cNvPr id="4" name="Gráfico 3"/>
            <p:cNvGraphicFramePr/>
            <p:nvPr>
              <p:extLst/>
            </p:nvPr>
          </p:nvGraphicFramePr>
          <p:xfrm>
            <a:off x="480212" y="1742298"/>
            <a:ext cx="5519529" cy="438784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" name="CuadroTexto 5"/>
            <p:cNvSpPr txBox="1"/>
            <p:nvPr/>
          </p:nvSpPr>
          <p:spPr>
            <a:xfrm>
              <a:off x="1442195" y="2587547"/>
              <a:ext cx="914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dirty="0" smtClean="0"/>
                <a:t>20%</a:t>
              </a:r>
              <a:endParaRPr lang="es-ES" sz="2800" dirty="0"/>
            </a:p>
          </p:txBody>
        </p:sp>
        <p:sp>
          <p:nvSpPr>
            <p:cNvPr id="15" name="CuadroTexto 14"/>
            <p:cNvSpPr txBox="1"/>
            <p:nvPr/>
          </p:nvSpPr>
          <p:spPr>
            <a:xfrm>
              <a:off x="4351649" y="5443334"/>
              <a:ext cx="914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dirty="0"/>
                <a:t>8</a:t>
              </a:r>
              <a:r>
                <a:rPr lang="es-ES" sz="2800" dirty="0" smtClean="0"/>
                <a:t>0%</a:t>
              </a:r>
              <a:endParaRPr lang="es-ES" sz="2800" dirty="0"/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6438792" y="2429395"/>
            <a:ext cx="4156363" cy="1134493"/>
            <a:chOff x="6414657" y="2919627"/>
            <a:chExt cx="4156363" cy="1134493"/>
          </a:xfrm>
        </p:grpSpPr>
        <p:sp>
          <p:nvSpPr>
            <p:cNvPr id="17" name="Rectángulo redondeado 16"/>
            <p:cNvSpPr/>
            <p:nvPr/>
          </p:nvSpPr>
          <p:spPr>
            <a:xfrm>
              <a:off x="6414657" y="2919627"/>
              <a:ext cx="4114801" cy="113449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4" name="CuadroTexto 13"/>
            <p:cNvSpPr txBox="1"/>
            <p:nvPr/>
          </p:nvSpPr>
          <p:spPr>
            <a:xfrm>
              <a:off x="6504492" y="3009821"/>
              <a:ext cx="406652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 smtClean="0"/>
                <a:t>OVERSAMPLING PODER ADQUISITIVO MUY ALTO</a:t>
              </a:r>
              <a:endParaRPr lang="es-ES" sz="2800" b="1" dirty="0"/>
            </a:p>
          </p:txBody>
        </p:sp>
      </p:grpSp>
      <p:grpSp>
        <p:nvGrpSpPr>
          <p:cNvPr id="20" name="Grupo 19"/>
          <p:cNvGrpSpPr/>
          <p:nvPr/>
        </p:nvGrpSpPr>
        <p:grpSpPr>
          <a:xfrm>
            <a:off x="6438792" y="3773932"/>
            <a:ext cx="4114801" cy="1134493"/>
            <a:chOff x="6331527" y="2919627"/>
            <a:chExt cx="4114801" cy="1134493"/>
          </a:xfrm>
        </p:grpSpPr>
        <p:sp>
          <p:nvSpPr>
            <p:cNvPr id="21" name="Rectángulo redondeado 20"/>
            <p:cNvSpPr/>
            <p:nvPr/>
          </p:nvSpPr>
          <p:spPr>
            <a:xfrm>
              <a:off x="6331527" y="2919627"/>
              <a:ext cx="4114801" cy="113449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CuadroTexto 21"/>
            <p:cNvSpPr txBox="1"/>
            <p:nvPr/>
          </p:nvSpPr>
          <p:spPr>
            <a:xfrm>
              <a:off x="6449072" y="2995966"/>
              <a:ext cx="394183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 smtClean="0"/>
                <a:t>OVERSAMPLING PODER ADQUISITIVO MEDIO</a:t>
              </a:r>
              <a:endParaRPr lang="es-ES" sz="2800" b="1" dirty="0"/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6383372" y="5229629"/>
            <a:ext cx="4114801" cy="1134493"/>
            <a:chOff x="6331527" y="2919627"/>
            <a:chExt cx="4114801" cy="1134493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24" name="Rectángulo redondeado 23"/>
            <p:cNvSpPr/>
            <p:nvPr/>
          </p:nvSpPr>
          <p:spPr>
            <a:xfrm>
              <a:off x="6331527" y="2919627"/>
              <a:ext cx="4114801" cy="1134493"/>
            </a:xfrm>
            <a:prstGeom prst="round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5" name="CuadroTexto 24"/>
            <p:cNvSpPr txBox="1"/>
            <p:nvPr/>
          </p:nvSpPr>
          <p:spPr>
            <a:xfrm>
              <a:off x="6449072" y="2995966"/>
              <a:ext cx="394183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 smtClean="0"/>
                <a:t>OTRAS OPCIONES</a:t>
              </a:r>
            </a:p>
            <a:p>
              <a:pPr algn="ctr"/>
              <a:r>
                <a:rPr lang="es-ES" sz="2800" b="1" dirty="0" smtClean="0"/>
                <a:t>- </a:t>
              </a:r>
              <a:r>
                <a:rPr lang="es-ES" sz="2800" b="1" i="1" dirty="0" smtClean="0"/>
                <a:t>SMOTE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9831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CuadroTexto"/>
          <p:cNvSpPr txBox="1"/>
          <p:nvPr/>
        </p:nvSpPr>
        <p:spPr>
          <a:xfrm>
            <a:off x="474454" y="1521595"/>
            <a:ext cx="11240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dirty="0" smtClean="0"/>
              <a:t>Regresión lineal </a:t>
            </a:r>
            <a:r>
              <a:rPr lang="es-ES_tradnl" sz="3200" i="1" dirty="0" smtClean="0"/>
              <a:t>Lasso</a:t>
            </a:r>
            <a:endParaRPr lang="es-ES_tradnl" sz="3200" i="1" dirty="0"/>
          </a:p>
        </p:txBody>
      </p:sp>
      <p:sp>
        <p:nvSpPr>
          <p:cNvPr id="8" name="7 CuadroTexto"/>
          <p:cNvSpPr txBox="1"/>
          <p:nvPr/>
        </p:nvSpPr>
        <p:spPr>
          <a:xfrm>
            <a:off x="480212" y="1007418"/>
            <a:ext cx="11240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000" b="1" dirty="0" smtClean="0"/>
              <a:t>Modelos</a:t>
            </a:r>
            <a:endParaRPr lang="es-ES_tradnl" sz="4000" b="1" dirty="0"/>
          </a:p>
        </p:txBody>
      </p:sp>
      <p:sp>
        <p:nvSpPr>
          <p:cNvPr id="9" name="7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9185481" y="6356350"/>
            <a:ext cx="2743200" cy="365125"/>
          </a:xfrm>
        </p:spPr>
        <p:txBody>
          <a:bodyPr/>
          <a:lstStyle/>
          <a:p>
            <a:fld id="{25DB6FB0-7299-CE4B-BF47-C9BF74F65EF3}" type="slidenum">
              <a:rPr lang="es-ES_tradnl" sz="2000" smtClean="0"/>
              <a:pPr/>
              <a:t>8</a:t>
            </a:fld>
            <a:endParaRPr lang="es-ES_tradnl" sz="2000" dirty="0"/>
          </a:p>
        </p:txBody>
      </p:sp>
      <p:sp>
        <p:nvSpPr>
          <p:cNvPr id="10" name="7 Marcador de número de diapositiva"/>
          <p:cNvSpPr txBox="1">
            <a:spLocks/>
          </p:cNvSpPr>
          <p:nvPr/>
        </p:nvSpPr>
        <p:spPr>
          <a:xfrm>
            <a:off x="279606" y="6326187"/>
            <a:ext cx="20769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#UniversityHack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1717439" y="71885"/>
            <a:ext cx="22766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000" b="1" dirty="0">
                <a:solidFill>
                  <a:schemeClr val="accent3">
                    <a:lumMod val="50000"/>
                  </a:schemeClr>
                </a:solidFill>
              </a:rPr>
              <a:t>WorkingData</a:t>
            </a:r>
            <a:endParaRPr lang="es-ES" sz="30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Flecha abajo 1"/>
          <p:cNvSpPr/>
          <p:nvPr/>
        </p:nvSpPr>
        <p:spPr>
          <a:xfrm>
            <a:off x="5884356" y="2098763"/>
            <a:ext cx="420414" cy="741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6 CuadroTexto"/>
          <p:cNvSpPr txBox="1"/>
          <p:nvPr/>
        </p:nvSpPr>
        <p:spPr>
          <a:xfrm>
            <a:off x="517304" y="2865342"/>
            <a:ext cx="112402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Light GBM, Gradient Boosting </a:t>
            </a:r>
            <a:r>
              <a:rPr lang="en-US" sz="3000" dirty="0" smtClean="0"/>
              <a:t>Regression, </a:t>
            </a:r>
            <a:r>
              <a:rPr lang="en-US" sz="3000" dirty="0" err="1" smtClean="0"/>
              <a:t>XGBoost</a:t>
            </a:r>
            <a:r>
              <a:rPr lang="en-US" sz="3000" dirty="0" smtClean="0"/>
              <a:t>...</a:t>
            </a:r>
            <a:endParaRPr lang="en-US" sz="3000" dirty="0"/>
          </a:p>
        </p:txBody>
      </p:sp>
      <p:sp>
        <p:nvSpPr>
          <p:cNvPr id="15" name="Flecha abajo 14"/>
          <p:cNvSpPr/>
          <p:nvPr/>
        </p:nvSpPr>
        <p:spPr>
          <a:xfrm>
            <a:off x="5884356" y="3469979"/>
            <a:ext cx="420414" cy="741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4" name="Grupo 3"/>
          <p:cNvGrpSpPr/>
          <p:nvPr/>
        </p:nvGrpSpPr>
        <p:grpSpPr>
          <a:xfrm>
            <a:off x="474454" y="4228762"/>
            <a:ext cx="11240218" cy="2127588"/>
            <a:chOff x="474454" y="4228762"/>
            <a:chExt cx="11240218" cy="2127588"/>
          </a:xfrm>
        </p:grpSpPr>
        <p:sp>
          <p:nvSpPr>
            <p:cNvPr id="16" name="6 CuadroTexto"/>
            <p:cNvSpPr txBox="1"/>
            <p:nvPr/>
          </p:nvSpPr>
          <p:spPr>
            <a:xfrm>
              <a:off x="474454" y="4228762"/>
              <a:ext cx="112402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200" dirty="0" smtClean="0"/>
                <a:t>Modelos de apilamiento/</a:t>
              </a:r>
              <a:r>
                <a:rPr lang="es-ES_tradnl" sz="3200" i="1" dirty="0" err="1" smtClean="0"/>
                <a:t>Stacking</a:t>
              </a:r>
              <a:r>
                <a:rPr lang="es-ES_tradnl" sz="3200" i="1" dirty="0" smtClean="0"/>
                <a:t> </a:t>
              </a:r>
              <a:r>
                <a:rPr lang="es-ES_tradnl" sz="3200" i="1" dirty="0" err="1" smtClean="0"/>
                <a:t>Models</a:t>
              </a:r>
              <a:endParaRPr lang="es-ES_tradnl" sz="3200" i="1" dirty="0"/>
            </a:p>
          </p:txBody>
        </p:sp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1113" y="4831294"/>
              <a:ext cx="9372600" cy="15250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345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 animBg="1"/>
      <p:bldP spid="13" grpId="0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133" y="4983231"/>
            <a:ext cx="5734879" cy="1738244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CuadroTexto"/>
          <p:cNvSpPr txBox="1"/>
          <p:nvPr/>
        </p:nvSpPr>
        <p:spPr>
          <a:xfrm>
            <a:off x="480212" y="1007418"/>
            <a:ext cx="11240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000" b="1" dirty="0" smtClean="0"/>
              <a:t>Evaluación del modelo</a:t>
            </a:r>
            <a:endParaRPr lang="es-ES_tradnl" sz="4000" b="1" dirty="0"/>
          </a:p>
        </p:txBody>
      </p:sp>
      <p:sp>
        <p:nvSpPr>
          <p:cNvPr id="9" name="7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9185481" y="6356350"/>
            <a:ext cx="2743200" cy="365125"/>
          </a:xfrm>
        </p:spPr>
        <p:txBody>
          <a:bodyPr/>
          <a:lstStyle/>
          <a:p>
            <a:fld id="{25DB6FB0-7299-CE4B-BF47-C9BF74F65EF3}" type="slidenum">
              <a:rPr lang="es-ES_tradnl" sz="2000" smtClean="0"/>
              <a:pPr/>
              <a:t>9</a:t>
            </a:fld>
            <a:endParaRPr lang="es-ES_tradnl" sz="2000" dirty="0"/>
          </a:p>
        </p:txBody>
      </p:sp>
      <p:sp>
        <p:nvSpPr>
          <p:cNvPr id="10" name="7 Marcador de número de diapositiva"/>
          <p:cNvSpPr txBox="1">
            <a:spLocks/>
          </p:cNvSpPr>
          <p:nvPr/>
        </p:nvSpPr>
        <p:spPr>
          <a:xfrm>
            <a:off x="279606" y="6326187"/>
            <a:ext cx="20769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#UniversityHack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1717439" y="71885"/>
            <a:ext cx="22766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000" b="1" dirty="0">
                <a:solidFill>
                  <a:schemeClr val="accent3">
                    <a:lumMod val="50000"/>
                  </a:schemeClr>
                </a:solidFill>
              </a:rPr>
              <a:t>WorkingData</a:t>
            </a:r>
            <a:endParaRPr lang="es-ES" sz="30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19" name="Grupo 18"/>
          <p:cNvGrpSpPr/>
          <p:nvPr/>
        </p:nvGrpSpPr>
        <p:grpSpPr>
          <a:xfrm>
            <a:off x="480212" y="1545282"/>
            <a:ext cx="11014281" cy="1292662"/>
            <a:chOff x="706149" y="1638662"/>
            <a:chExt cx="11014281" cy="1292662"/>
          </a:xfrm>
        </p:grpSpPr>
        <p:sp>
          <p:nvSpPr>
            <p:cNvPr id="4" name="CuadroTexto 3"/>
            <p:cNvSpPr txBox="1"/>
            <p:nvPr/>
          </p:nvSpPr>
          <p:spPr>
            <a:xfrm>
              <a:off x="706149" y="1638662"/>
              <a:ext cx="11014281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000" dirty="0">
                  <a:latin typeface="Calibri" charset="0"/>
                  <a:ea typeface="Calibri" charset="0"/>
                  <a:cs typeface="Calibri" charset="0"/>
                </a:rPr>
                <a:t>Medida de </a:t>
              </a:r>
              <a:r>
                <a:rPr lang="es-ES" sz="3000" dirty="0" smtClean="0">
                  <a:latin typeface="Calibri" charset="0"/>
                  <a:ea typeface="Calibri" charset="0"/>
                  <a:cs typeface="Calibri" charset="0"/>
                </a:rPr>
                <a:t>evaluación</a:t>
              </a:r>
              <a:r>
                <a:rPr lang="es-ES" dirty="0" smtClean="0">
                  <a:latin typeface="Calibri" charset="0"/>
                  <a:ea typeface="Calibri" charset="0"/>
                  <a:cs typeface="Calibri" charset="0"/>
                </a:rPr>
                <a:t>    </a:t>
              </a:r>
              <a:r>
                <a:rPr lang="es-ES" dirty="0">
                  <a:latin typeface="Calibri" charset="0"/>
                  <a:ea typeface="Calibri" charset="0"/>
                  <a:cs typeface="Calibri" charset="0"/>
                </a:rPr>
                <a:t>	  </a:t>
              </a:r>
              <a:r>
                <a:rPr lang="es-ES" dirty="0" smtClean="0">
                  <a:latin typeface="Calibri" charset="0"/>
                  <a:ea typeface="Calibri" charset="0"/>
                  <a:cs typeface="Calibri" charset="0"/>
                </a:rPr>
                <a:t>     </a:t>
              </a:r>
              <a:r>
                <a:rPr lang="es-ES" sz="3000" i="1" dirty="0" err="1" smtClean="0">
                  <a:latin typeface="Calibri" charset="0"/>
                  <a:ea typeface="Calibri" charset="0"/>
                  <a:cs typeface="Calibri" charset="0"/>
                </a:rPr>
                <a:t>Root</a:t>
              </a:r>
              <a:r>
                <a:rPr lang="es-ES" sz="3000" i="1" dirty="0" smtClean="0"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s-ES" sz="3000" i="1" dirty="0">
                  <a:latin typeface="Calibri" charset="0"/>
                  <a:ea typeface="Calibri" charset="0"/>
                  <a:cs typeface="Calibri" charset="0"/>
                </a:rPr>
                <a:t>Mean </a:t>
              </a:r>
              <a:r>
                <a:rPr lang="es-ES" sz="3000" i="1" dirty="0" err="1">
                  <a:latin typeface="Calibri" charset="0"/>
                  <a:ea typeface="Calibri" charset="0"/>
                  <a:cs typeface="Calibri" charset="0"/>
                </a:rPr>
                <a:t>Squared</a:t>
              </a:r>
              <a:r>
                <a:rPr lang="es-ES" sz="3000" i="1" dirty="0"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s-ES" sz="3000" i="1" dirty="0" err="1">
                  <a:latin typeface="Calibri" charset="0"/>
                  <a:ea typeface="Calibri" charset="0"/>
                  <a:cs typeface="Calibri" charset="0"/>
                </a:rPr>
                <a:t>Logarithmic</a:t>
              </a:r>
              <a:r>
                <a:rPr lang="es-ES" sz="3000" i="1" dirty="0">
                  <a:latin typeface="Calibri" charset="0"/>
                  <a:ea typeface="Calibri" charset="0"/>
                  <a:cs typeface="Calibri" charset="0"/>
                </a:rPr>
                <a:t> Error</a:t>
              </a:r>
              <a:r>
                <a:rPr lang="es-ES" sz="3000" dirty="0">
                  <a:latin typeface="Calibri" charset="0"/>
                  <a:ea typeface="Calibri" charset="0"/>
                  <a:cs typeface="Calibri" charset="0"/>
                </a:rPr>
                <a:t> (RMSLE) </a:t>
              </a:r>
            </a:p>
            <a:p>
              <a:endParaRPr lang="es-ES" dirty="0"/>
            </a:p>
          </p:txBody>
        </p:sp>
        <p:sp>
          <p:nvSpPr>
            <p:cNvPr id="15" name="Flecha derecha 14"/>
            <p:cNvSpPr/>
            <p:nvPr/>
          </p:nvSpPr>
          <p:spPr>
            <a:xfrm>
              <a:off x="4229842" y="1860322"/>
              <a:ext cx="493986" cy="17867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2" name="Grupo 21"/>
          <p:cNvGrpSpPr/>
          <p:nvPr/>
        </p:nvGrpSpPr>
        <p:grpSpPr>
          <a:xfrm>
            <a:off x="480212" y="2587335"/>
            <a:ext cx="10088217" cy="830997"/>
            <a:chOff x="706149" y="2587335"/>
            <a:chExt cx="10088217" cy="830997"/>
          </a:xfrm>
        </p:grpSpPr>
        <p:sp>
          <p:nvSpPr>
            <p:cNvPr id="6" name="CuadroTexto 5"/>
            <p:cNvSpPr txBox="1"/>
            <p:nvPr/>
          </p:nvSpPr>
          <p:spPr>
            <a:xfrm>
              <a:off x="706149" y="2587335"/>
              <a:ext cx="100882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000" dirty="0" smtClean="0">
                  <a:latin typeface="Calibri" charset="0"/>
                  <a:ea typeface="Calibri" charset="0"/>
                  <a:cs typeface="Calibri" charset="0"/>
                </a:rPr>
                <a:t>Validación Cruzada         </a:t>
              </a:r>
              <a:r>
                <a:rPr lang="es-ES" sz="3000" dirty="0" err="1" smtClean="0">
                  <a:latin typeface="Calibri" charset="0"/>
                  <a:ea typeface="Calibri" charset="0"/>
                  <a:cs typeface="Calibri" charset="0"/>
                </a:rPr>
                <a:t>K_fold</a:t>
              </a:r>
              <a:r>
                <a:rPr lang="es-ES" sz="3000" dirty="0" smtClean="0"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s-ES" sz="3000" dirty="0">
                  <a:latin typeface="Calibri" charset="0"/>
                  <a:ea typeface="Calibri" charset="0"/>
                  <a:cs typeface="Calibri" charset="0"/>
                </a:rPr>
                <a:t>= 5</a:t>
              </a:r>
            </a:p>
            <a:p>
              <a:endParaRPr lang="es-ES" dirty="0"/>
            </a:p>
          </p:txBody>
        </p:sp>
        <p:sp>
          <p:nvSpPr>
            <p:cNvPr id="17" name="Flecha derecha 16"/>
            <p:cNvSpPr/>
            <p:nvPr/>
          </p:nvSpPr>
          <p:spPr>
            <a:xfrm>
              <a:off x="3845001" y="2833768"/>
              <a:ext cx="493986" cy="17867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6" name="CuadroTexto 15"/>
          <p:cNvSpPr txBox="1"/>
          <p:nvPr/>
        </p:nvSpPr>
        <p:spPr>
          <a:xfrm>
            <a:off x="480212" y="3169018"/>
            <a:ext cx="9352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i="1" dirty="0" err="1">
                <a:latin typeface="Calibri" charset="0"/>
                <a:ea typeface="Calibri" charset="0"/>
                <a:cs typeface="Calibri" charset="0"/>
              </a:rPr>
              <a:t>Tuning</a:t>
            </a:r>
            <a:r>
              <a:rPr lang="es-ES" sz="3000" i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s-ES" sz="3000" dirty="0">
                <a:latin typeface="Calibri" charset="0"/>
                <a:ea typeface="Calibri" charset="0"/>
                <a:cs typeface="Calibri" charset="0"/>
              </a:rPr>
              <a:t>parámetros por cada modelo</a:t>
            </a:r>
          </a:p>
          <a:p>
            <a:endParaRPr lang="es-ES" dirty="0"/>
          </a:p>
        </p:txBody>
      </p:sp>
      <p:grpSp>
        <p:nvGrpSpPr>
          <p:cNvPr id="24" name="Grupo 23"/>
          <p:cNvGrpSpPr/>
          <p:nvPr/>
        </p:nvGrpSpPr>
        <p:grpSpPr>
          <a:xfrm>
            <a:off x="411859" y="3783051"/>
            <a:ext cx="9252860" cy="553998"/>
            <a:chOff x="623737" y="3957967"/>
            <a:chExt cx="9252860" cy="553998"/>
          </a:xfrm>
        </p:grpSpPr>
        <p:sp>
          <p:nvSpPr>
            <p:cNvPr id="18" name="CuadroTexto 17"/>
            <p:cNvSpPr txBox="1"/>
            <p:nvPr/>
          </p:nvSpPr>
          <p:spPr>
            <a:xfrm>
              <a:off x="623737" y="3957967"/>
              <a:ext cx="92528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000" dirty="0" smtClean="0">
                  <a:latin typeface="Calibri" charset="0"/>
                  <a:ea typeface="Calibri" charset="0"/>
                  <a:cs typeface="Calibri" charset="0"/>
                </a:rPr>
                <a:t>Mejor modelo        </a:t>
              </a:r>
              <a:r>
                <a:rPr lang="es-ES" sz="3000" dirty="0" err="1" smtClean="0">
                  <a:latin typeface="Calibri" charset="0"/>
                  <a:ea typeface="Calibri" charset="0"/>
                  <a:cs typeface="Calibri" charset="0"/>
                </a:rPr>
                <a:t>Modelo</a:t>
              </a:r>
              <a:r>
                <a:rPr lang="es-ES" sz="3000" dirty="0" smtClean="0">
                  <a:latin typeface="Calibri" charset="0"/>
                  <a:ea typeface="Calibri" charset="0"/>
                  <a:cs typeface="Calibri" charset="0"/>
                </a:rPr>
                <a:t> de apilamiento</a:t>
              </a:r>
              <a:endParaRPr lang="es-ES" dirty="0"/>
            </a:p>
          </p:txBody>
        </p:sp>
        <p:sp>
          <p:nvSpPr>
            <p:cNvPr id="20" name="Flecha derecha 19"/>
            <p:cNvSpPr/>
            <p:nvPr/>
          </p:nvSpPr>
          <p:spPr>
            <a:xfrm>
              <a:off x="3031977" y="4162017"/>
              <a:ext cx="493986" cy="17867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25" name="CuadroTexto 24"/>
          <p:cNvSpPr txBox="1"/>
          <p:nvPr/>
        </p:nvSpPr>
        <p:spPr>
          <a:xfrm>
            <a:off x="411859" y="4500621"/>
            <a:ext cx="58044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dirty="0">
                <a:latin typeface="Calibri" charset="0"/>
                <a:ea typeface="Calibri" charset="0"/>
                <a:cs typeface="Calibri" charset="0"/>
              </a:rPr>
              <a:t>RMSLE(Train) = 0.2579</a:t>
            </a:r>
            <a:endParaRPr lang="es-ES" sz="3000" dirty="0"/>
          </a:p>
        </p:txBody>
      </p:sp>
    </p:spTree>
    <p:extLst>
      <p:ext uri="{BB962C8B-B14F-4D97-AF65-F5344CB8AC3E}">
        <p14:creationId xmlns:p14="http://schemas.microsoft.com/office/powerpoint/2010/main" val="109930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1103</TotalTime>
  <Words>220</Words>
  <Application>Microsoft Office PowerPoint</Application>
  <PresentationFormat>Panorámica</PresentationFormat>
  <Paragraphs>75</Paragraphs>
  <Slides>11</Slides>
  <Notes>2</Notes>
  <HiddenSlides>1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dt-line-business-01</vt:lpstr>
      <vt:lpstr>Open Sans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Francisco Vilchez</cp:lastModifiedBy>
  <cp:revision>72</cp:revision>
  <dcterms:created xsi:type="dcterms:W3CDTF">2017-03-31T07:46:04Z</dcterms:created>
  <dcterms:modified xsi:type="dcterms:W3CDTF">2018-04-12T09:37:53Z</dcterms:modified>
</cp:coreProperties>
</file>